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0"/>
  </p:notesMasterIdLst>
  <p:handoutMasterIdLst>
    <p:handoutMasterId r:id="rId51"/>
  </p:handoutMasterIdLst>
  <p:sldIdLst>
    <p:sldId id="256" r:id="rId5"/>
    <p:sldId id="1940" r:id="rId6"/>
    <p:sldId id="1856" r:id="rId7"/>
    <p:sldId id="1928" r:id="rId8"/>
    <p:sldId id="1904" r:id="rId9"/>
    <p:sldId id="1906" r:id="rId10"/>
    <p:sldId id="1851" r:id="rId11"/>
    <p:sldId id="1852" r:id="rId12"/>
    <p:sldId id="1865" r:id="rId13"/>
    <p:sldId id="1923" r:id="rId14"/>
    <p:sldId id="280" r:id="rId15"/>
    <p:sldId id="1871" r:id="rId16"/>
    <p:sldId id="1868" r:id="rId17"/>
    <p:sldId id="302" r:id="rId18"/>
    <p:sldId id="1939" r:id="rId19"/>
    <p:sldId id="1929" r:id="rId20"/>
    <p:sldId id="1907" r:id="rId21"/>
    <p:sldId id="1914" r:id="rId22"/>
    <p:sldId id="1888" r:id="rId23"/>
    <p:sldId id="1915" r:id="rId24"/>
    <p:sldId id="1916" r:id="rId25"/>
    <p:sldId id="1892" r:id="rId26"/>
    <p:sldId id="1917" r:id="rId27"/>
    <p:sldId id="1887" r:id="rId28"/>
    <p:sldId id="1937" r:id="rId29"/>
    <p:sldId id="313" r:id="rId30"/>
    <p:sldId id="312" r:id="rId31"/>
    <p:sldId id="1930" r:id="rId32"/>
    <p:sldId id="1872" r:id="rId33"/>
    <p:sldId id="1912" r:id="rId34"/>
    <p:sldId id="1920" r:id="rId35"/>
    <p:sldId id="1918" r:id="rId36"/>
    <p:sldId id="1936" r:id="rId37"/>
    <p:sldId id="1931" r:id="rId38"/>
    <p:sldId id="1933" r:id="rId39"/>
    <p:sldId id="1934" r:id="rId40"/>
    <p:sldId id="1935" r:id="rId41"/>
    <p:sldId id="306" r:id="rId42"/>
    <p:sldId id="309" r:id="rId43"/>
    <p:sldId id="308" r:id="rId44"/>
    <p:sldId id="1938" r:id="rId45"/>
    <p:sldId id="1932" r:id="rId46"/>
    <p:sldId id="1878" r:id="rId47"/>
    <p:sldId id="1924" r:id="rId48"/>
    <p:sldId id="1850" r:id="rId49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0544" autoAdjust="0"/>
  </p:normalViewPr>
  <p:slideViewPr>
    <p:cSldViewPr snapToGrid="0" showGuides="1">
      <p:cViewPr varScale="1">
        <p:scale>
          <a:sx n="102" d="100"/>
          <a:sy n="102" d="100"/>
        </p:scale>
        <p:origin x="48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9/18/24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02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65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155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373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264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339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046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462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23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96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external collaborators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7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55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544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6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40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0FD53-284D-42F5-8071-B261A58E9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FC7B6-FBF0-A981-1DA6-5B95ACC32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F47F1-49A9-701D-818F-47BD55D2B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7172B-0F4B-0DB9-F810-566A7F5C4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51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05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6163B-FE9E-7B93-E77E-1EDEFF3C4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CD909-A064-2093-8DA1-A6DD56498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4F82C-58FC-B20F-7C9B-283F079FB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E337A-14F1-DA17-5EBC-80AC1E1B3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32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0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6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2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6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0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6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570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the terminal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862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08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696" y="274320"/>
            <a:ext cx="11397976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977007"/>
            <a:ext cx="2741342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1512538"/>
            <a:ext cx="2741342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3E7BED-3CF0-41C9-92D8-6DB0B71B3BC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89162" y="977007"/>
            <a:ext cx="2741342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5C42C54-3510-4276-B1C3-DD2FC90288A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89162" y="1512538"/>
            <a:ext cx="2741342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D64C0-A596-4D5F-9D62-02CD1BCEB5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50254" y="977007"/>
            <a:ext cx="2741342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C5BB7DD-685B-45BA-9C13-47CFFC5D92B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50254" y="1512538"/>
            <a:ext cx="2741342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F4615D1-670C-456F-84EC-052B00A103D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99850" y="977007"/>
            <a:ext cx="2741342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A3A80DB-7568-4E14-B7E1-AD19A58E28A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099850" y="1512538"/>
            <a:ext cx="2741342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275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orizontal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42" y="274320"/>
            <a:ext cx="11415229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6200000">
            <a:off x="-528945" y="2030548"/>
            <a:ext cx="2632306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4973" y="990230"/>
            <a:ext cx="10879697" cy="2632307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13CDF92-0602-4FEF-8E35-58B6EDDE23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 rot="16200000">
            <a:off x="-528945" y="4783626"/>
            <a:ext cx="2632308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CE1C6BD-F500-4F59-8DD6-EDDA8EB730E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54974" y="3743865"/>
            <a:ext cx="10879696" cy="2615053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789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zontal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42" y="274320"/>
            <a:ext cx="11415229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6200000">
            <a:off x="-76337" y="1577940"/>
            <a:ext cx="1727091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4973" y="990231"/>
            <a:ext cx="10879697" cy="1727090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E19630-EF98-44EA-A359-838149169C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 rot="16200000">
            <a:off x="-76337" y="3395238"/>
            <a:ext cx="1727091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42374C7-BEB5-4C81-9192-9FA4CC034F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54973" y="2807529"/>
            <a:ext cx="10879697" cy="1727090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2A0FEA0-474E-42BB-A72F-FF5B1E91E51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 rot="16200000">
            <a:off x="-76338" y="5220607"/>
            <a:ext cx="1727091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1DCE2E4-23FF-47DB-8BCF-FAD435D72D4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54972" y="4632898"/>
            <a:ext cx="10879697" cy="1727090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6925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480131"/>
          </a:xfrm>
        </p:spPr>
        <p:txBody>
          <a:bodyPr/>
          <a:lstStyle>
            <a:lvl1pPr>
              <a:lnSpc>
                <a:spcPct val="90000"/>
              </a:lnSpc>
              <a:defRPr sz="28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119883"/>
            <a:ext cx="11430000" cy="5065160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FC05-9D47-A348-8C61-CEE846F0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EBC0C-D2B1-8241-A8DF-715448EAF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8BF50-D312-CC45-8582-08AD68A2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DDAA-D8EA-DC48-B214-648BF986BEB2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C20E-3100-5541-BB5B-75F37EA1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7D6B-0DCC-B843-9BEC-4AFBA224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B0AF6-6B51-1C4C-AC6B-32AAAEB1B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87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2_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429768" y="274321"/>
            <a:ext cx="11504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429768" y="1444753"/>
            <a:ext cx="5508000" cy="4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31789" algn="l" rtl="0">
              <a:lnSpc>
                <a:spcPct val="95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marR="0" lvl="1" indent="-423323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828754" marR="0" lvl="2" indent="-40639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438339" marR="0" lvl="3" indent="-397923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4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047924" marR="0" lvl="4" indent="-406390" algn="l" rtl="0">
              <a:lnSpc>
                <a:spcPct val="9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3657509" marR="0" lvl="5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4267093" marR="0" lvl="6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4876678" marR="0" lvl="7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486263" marR="0" lvl="8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2"/>
          </p:nvPr>
        </p:nvSpPr>
        <p:spPr>
          <a:xfrm>
            <a:off x="6193368" y="1444753"/>
            <a:ext cx="5504800" cy="4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31789" algn="l" rtl="0">
              <a:lnSpc>
                <a:spcPct val="95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marR="0" lvl="1" indent="-423323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828754" marR="0" lvl="2" indent="-40639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438339" marR="0" lvl="3" indent="-397923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4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047924" marR="0" lvl="4" indent="-406390" algn="l" rtl="0">
              <a:lnSpc>
                <a:spcPct val="9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3657509" marR="0" lvl="5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4267093" marR="0" lvl="6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4876678" marR="0" lvl="7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486263" marR="0" lvl="8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661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564733" y="1600200"/>
            <a:ext cx="10972800" cy="496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>
              <a:spcBef>
                <a:spcPts val="1467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31789">
              <a:spcBef>
                <a:spcPts val="800"/>
              </a:spcBef>
              <a:spcAft>
                <a:spcPts val="0"/>
              </a:spcAft>
              <a:buSzPts val="1500"/>
              <a:buChar char="–"/>
              <a:defRPr/>
            </a:lvl2pPr>
            <a:lvl3pPr marL="1828754" lvl="2" indent="-423323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06390">
              <a:spcBef>
                <a:spcPts val="800"/>
              </a:spcBef>
              <a:spcAft>
                <a:spcPts val="0"/>
              </a:spcAft>
              <a:buSzPts val="1200"/>
              <a:buChar char="–"/>
              <a:defRPr/>
            </a:lvl4pPr>
            <a:lvl5pPr marL="3047924" lvl="4" indent="-406390">
              <a:spcBef>
                <a:spcPts val="667"/>
              </a:spcBef>
              <a:spcAft>
                <a:spcPts val="0"/>
              </a:spcAft>
              <a:buSzPts val="1200"/>
              <a:buChar char="»"/>
              <a:defRPr/>
            </a:lvl5pPr>
            <a:lvl6pPr marL="3657509" lvl="5" indent="-431789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6pPr>
            <a:lvl7pPr marL="4267093" lvl="6" indent="-431789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7pPr>
            <a:lvl8pPr marL="4876678" lvl="7" indent="-431789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8pPr>
            <a:lvl9pPr marL="5486263" lvl="8" indent="-431789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 sz="1467"/>
            </a:lvl1pPr>
            <a:lvl2pPr lvl="1" rtl="0">
              <a:buNone/>
              <a:defRPr sz="1467"/>
            </a:lvl2pPr>
            <a:lvl3pPr lvl="2" rtl="0">
              <a:buNone/>
              <a:defRPr sz="1467"/>
            </a:lvl3pPr>
            <a:lvl4pPr lvl="3" rtl="0">
              <a:buNone/>
              <a:defRPr sz="1467"/>
            </a:lvl4pPr>
            <a:lvl5pPr lvl="4" rtl="0">
              <a:buNone/>
              <a:defRPr sz="1467"/>
            </a:lvl5pPr>
            <a:lvl6pPr lvl="5" rtl="0">
              <a:buNone/>
              <a:defRPr sz="1467"/>
            </a:lvl6pPr>
            <a:lvl7pPr lvl="6" rtl="0">
              <a:buNone/>
              <a:defRPr sz="1467"/>
            </a:lvl7pPr>
            <a:lvl8pPr lvl="7" rtl="0">
              <a:buNone/>
              <a:defRPr sz="1467"/>
            </a:lvl8pPr>
            <a:lvl9pPr lvl="8" rtl="0">
              <a:buNone/>
              <a:defRPr sz="1467"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660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/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279" y="1160980"/>
            <a:ext cx="5507832" cy="500351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160980"/>
            <a:ext cx="5504688" cy="500351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/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480131"/>
          </a:xfrm>
        </p:spPr>
        <p:txBody>
          <a:bodyPr/>
          <a:lstStyle>
            <a:lvl1pPr>
              <a:lnSpc>
                <a:spcPct val="90000"/>
              </a:lnSpc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42" y="274320"/>
            <a:ext cx="11415229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443" y="982163"/>
            <a:ext cx="5486400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443" y="1517695"/>
            <a:ext cx="5486400" cy="4727832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21" y="982163"/>
            <a:ext cx="5486400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8421" y="1517695"/>
            <a:ext cx="5486400" cy="4727832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696" y="274320"/>
            <a:ext cx="11397976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977007"/>
            <a:ext cx="3610478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1512538"/>
            <a:ext cx="3610478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8011" y="977007"/>
            <a:ext cx="3608418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81219" y="1512538"/>
            <a:ext cx="3608418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640" y="977007"/>
            <a:ext cx="3608418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14058" y="1512538"/>
            <a:ext cx="3608418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253447"/>
            <a:ext cx="11419468" cy="4921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763" r:id="rId10"/>
    <p:sldLayoutId id="2147483764" r:id="rId11"/>
    <p:sldLayoutId id="2147483765" r:id="rId12"/>
    <p:sldLayoutId id="2147483667" r:id="rId13"/>
    <p:sldLayoutId id="2147483725" r:id="rId14"/>
    <p:sldLayoutId id="2147483756" r:id="rId15"/>
    <p:sldLayoutId id="2147483678" r:id="rId16"/>
    <p:sldLayoutId id="2147483760" r:id="rId17"/>
    <p:sldLayoutId id="2147483761" r:id="rId18"/>
    <p:sldLayoutId id="2147483762" r:id="rId19"/>
    <p:sldLayoutId id="2147483766" r:id="rId20"/>
    <p:sldLayoutId id="2147483767" r:id="rId21"/>
    <p:sldLayoutId id="2147483768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zeitgeist.com/learning-the-julia-programming-language-for-free/" TargetMode="External"/><Relationship Id="rId3" Type="http://schemas.openxmlformats.org/officeDocument/2006/relationships/image" Target="../media/image71.png"/><Relationship Id="rId7" Type="http://schemas.openxmlformats.org/officeDocument/2006/relationships/image" Target="../media/image72.jpe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de-on-gpu.vaw.ethz.ch/lecture7" TargetMode="External"/><Relationship Id="rId11" Type="http://schemas.openxmlformats.org/officeDocument/2006/relationships/hyperlink" Target="https://developer.nvidia.com/blog/gpu-computing-julia-programming-language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74.png"/><Relationship Id="rId4" Type="http://schemas.openxmlformats.org/officeDocument/2006/relationships/hyperlink" Target="https://juliadatascience.io/" TargetMode="External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hyperlink" Target="https://julialang.org/blog/2022/02/10years/" TargetMode="External"/><Relationship Id="rId7" Type="http://schemas.openxmlformats.org/officeDocument/2006/relationships/hyperlink" Target="https://juliacon.org/2024/" TargetMode="Externa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JuliaLang/julia" TargetMode="External"/><Relationship Id="rId11" Type="http://schemas.openxmlformats.org/officeDocument/2006/relationships/hyperlink" Target="http://youtube.com/watch?v=9YWwiFbaRx8" TargetMode="External"/><Relationship Id="rId5" Type="http://schemas.openxmlformats.org/officeDocument/2006/relationships/hyperlink" Target="https://julialang.org/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s://info.juliahub.com/case-studies" TargetMode="External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liaPy/PyCall.jl" TargetMode="External"/><Relationship Id="rId13" Type="http://schemas.openxmlformats.org/officeDocument/2006/relationships/image" Target="../media/image83.png"/><Relationship Id="rId3" Type="http://schemas.openxmlformats.org/officeDocument/2006/relationships/hyperlink" Target="https://github.com/fonsp/Pluto.jl" TargetMode="External"/><Relationship Id="rId7" Type="http://schemas.openxmlformats.org/officeDocument/2006/relationships/hyperlink" Target="https://github.com/JuliaLang/PackageCompiler.jl" TargetMode="Externa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julialang.org/en/v1/stdlib/Test/" TargetMode="External"/><Relationship Id="rId11" Type="http://schemas.openxmlformats.org/officeDocument/2006/relationships/image" Target="../media/image81.png"/><Relationship Id="rId5" Type="http://schemas.openxmlformats.org/officeDocument/2006/relationships/hyperlink" Target="https://pkgdocs.julialang.org/v1/toml-files/" TargetMode="External"/><Relationship Id="rId10" Type="http://schemas.openxmlformats.org/officeDocument/2006/relationships/hyperlink" Target="https://github.com/ornl-training/julia-basics" TargetMode="External"/><Relationship Id="rId4" Type="http://schemas.openxmlformats.org/officeDocument/2006/relationships/hyperlink" Target="https://github.com/JuliaLang/Pkg.jl" TargetMode="External"/><Relationship Id="rId9" Type="http://schemas.openxmlformats.org/officeDocument/2006/relationships/hyperlink" Target="https://github.com/JuliaInterop/CxxWrap.j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raw.githubusercontent.com/jpivarski-talks/2023-05-01-hsf-india-tutorial/main/img/history-of-bindings-2.svg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pyreadiness.org/3.12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julialan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de-on-gpu.vaw.ethz.ch/lecture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cientificcoder.com/my-target-audience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0.emf"/><Relationship Id="rId11" Type="http://schemas.openxmlformats.org/officeDocument/2006/relationships/hyperlink" Target="https://www.nextplatform.com/2023/09/26/julia-still-not-grown-up-enough-to-ride-exascale-train/" TargetMode="External"/><Relationship Id="rId5" Type="http://schemas.openxmlformats.org/officeDocument/2006/relationships/hyperlink" Target="https://github.com/JuliaORNL/GrayScott.jl" TargetMode="External"/><Relationship Id="rId10" Type="http://schemas.openxmlformats.org/officeDocument/2006/relationships/hyperlink" Target="https://doi.org/10.1145/3624062.3624278" TargetMode="External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chnett/ADIOS2.j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16/j.softx.2020.100561" TargetMode="External"/><Relationship Id="rId4" Type="http://schemas.openxmlformats.org/officeDocument/2006/relationships/image" Target="../media/image10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lcf.ornl.gov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hyperlink" Target="https://doi.org/10.1016/j.softx.2020.100561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jpe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1.png"/><Relationship Id="rId5" Type="http://schemas.openxmlformats.org/officeDocument/2006/relationships/image" Target="../media/image107.png"/><Relationship Id="rId10" Type="http://schemas.openxmlformats.org/officeDocument/2006/relationships/hyperlink" Target="https://www.youtube.com/watch?v=E2a7jXFp21Y&amp;t=1590s" TargetMode="External"/><Relationship Id="rId4" Type="http://schemas.openxmlformats.org/officeDocument/2006/relationships/hyperlink" Target="https://juliaparallel.org/resources/" TargetMode="External"/><Relationship Id="rId9" Type="http://schemas.openxmlformats.org/officeDocument/2006/relationships/hyperlink" Target="https://shinstitute.org/srp-mentor-spotligh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2/cpe.8269" TargetMode="External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de-on-gpu.vaw.ethz.ch/lecture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cientificcoder.com/my-target-audience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lcf.ornl.gov/calendar/userconcall-sep2022/" TargetMode="External"/><Relationship Id="rId13" Type="http://schemas.openxmlformats.org/officeDocument/2006/relationships/image" Target="../media/image126.jpeg"/><Relationship Id="rId3" Type="http://schemas.openxmlformats.org/officeDocument/2006/relationships/image" Target="../media/image121.emf"/><Relationship Id="rId7" Type="http://schemas.openxmlformats.org/officeDocument/2006/relationships/hyperlink" Target="https://ornl.github.io/events/jufos2022/" TargetMode="External"/><Relationship Id="rId12" Type="http://schemas.openxmlformats.org/officeDocument/2006/relationships/image" Target="../media/image1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c22.supercomputing.org/presentation/?id=bof136&amp;sess=sess309" TargetMode="External"/><Relationship Id="rId11" Type="http://schemas.openxmlformats.org/officeDocument/2006/relationships/image" Target="../media/image124.jpeg"/><Relationship Id="rId5" Type="http://schemas.openxmlformats.org/officeDocument/2006/relationships/hyperlink" Target="https://www.exascaleproject.org/event/ecp-community-bof-days-2022/#:~:text=The%20Exascale%20Computing%20Project%2C%20or,the%20project's%20latest%20development%20efforts." TargetMode="External"/><Relationship Id="rId10" Type="http://schemas.openxmlformats.org/officeDocument/2006/relationships/image" Target="../media/image123.png"/><Relationship Id="rId4" Type="http://schemas.openxmlformats.org/officeDocument/2006/relationships/hyperlink" Target="https://live.juliacon.org/talk/LUWYRJ" TargetMode="External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de-on-gpu.vaw.ethz.ch/lecture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cientificcoder.com/my-target-audience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hyperlink" Target="https://calendar.google.com/calendar/event?eid=anJmM3F1dWU2NXRmNGNxcm5jdXVhZzFlM3ZfMjAyMjA5MjdUMTgwMDAwWiBqdWxpYWxhbmcub3JnX2tvbWF1YXFldDE0ZW9nOW9pdjNwNm83cG1nQGc&amp;ctz=America/New_York" TargetMode="External"/><Relationship Id="rId18" Type="http://schemas.openxmlformats.org/officeDocument/2006/relationships/image" Target="../media/image129.png"/><Relationship Id="rId26" Type="http://schemas.openxmlformats.org/officeDocument/2006/relationships/hyperlink" Target="https://juliaastro.github.io/dev" TargetMode="External"/><Relationship Id="rId3" Type="http://schemas.openxmlformats.org/officeDocument/2006/relationships/hyperlink" Target="https://github.com/JuliaGPU/AMDGPU.jl" TargetMode="External"/><Relationship Id="rId21" Type="http://schemas.openxmlformats.org/officeDocument/2006/relationships/hyperlink" Target="https://docs.dftk.org/stable/" TargetMode="External"/><Relationship Id="rId7" Type="http://schemas.openxmlformats.org/officeDocument/2006/relationships/hyperlink" Target="https://github.com/JuliaGPU/KernelAbstractions.jl" TargetMode="External"/><Relationship Id="rId12" Type="http://schemas.openxmlformats.org/officeDocument/2006/relationships/hyperlink" Target="https://github.com/JuliaIO/HDF5.jl" TargetMode="External"/><Relationship Id="rId17" Type="http://schemas.openxmlformats.org/officeDocument/2006/relationships/image" Target="../media/image128.png"/><Relationship Id="rId25" Type="http://schemas.openxmlformats.org/officeDocument/2006/relationships/hyperlink" Target="https://sinews.siam.org/Details-Page/rapid-prototyping-with-julia-from-mathematics-to-fast-code" TargetMode="External"/><Relationship Id="rId33" Type="http://schemas.openxmlformats.org/officeDocument/2006/relationships/hyperlink" Target="https://github.com/ProjectTorreyPines" TargetMode="External"/><Relationship Id="rId2" Type="http://schemas.openxmlformats.org/officeDocument/2006/relationships/notesSlide" Target="../notesSlides/notesSlide20.xml"/><Relationship Id="rId16" Type="http://schemas.openxmlformats.org/officeDocument/2006/relationships/hyperlink" Target="https://github.com/omlins/julia-gpu-course" TargetMode="External"/><Relationship Id="rId20" Type="http://schemas.openxmlformats.org/officeDocument/2006/relationships/image" Target="../media/image130.png"/><Relationship Id="rId29" Type="http://schemas.openxmlformats.org/officeDocument/2006/relationships/hyperlink" Target="https://github.com/CliMA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JuliaGPU/Metal.jl" TargetMode="External"/><Relationship Id="rId11" Type="http://schemas.openxmlformats.org/officeDocument/2006/relationships/hyperlink" Target="https://github.com/eschnett/ADIOS2.jl" TargetMode="External"/><Relationship Id="rId24" Type="http://schemas.openxmlformats.org/officeDocument/2006/relationships/image" Target="../media/image132.png"/><Relationship Id="rId32" Type="http://schemas.openxmlformats.org/officeDocument/2006/relationships/hyperlink" Target="https://sciml.ai/" TargetMode="External"/><Relationship Id="rId5" Type="http://schemas.openxmlformats.org/officeDocument/2006/relationships/hyperlink" Target="https://github.com/JuliaGPU/oneAPI.jl" TargetMode="External"/><Relationship Id="rId15" Type="http://schemas.openxmlformats.org/officeDocument/2006/relationships/hyperlink" Target="https://dl.acm.org/doi/abs/10.5555/3571885.3571903" TargetMode="External"/><Relationship Id="rId23" Type="http://schemas.openxmlformats.org/officeDocument/2006/relationships/hyperlink" Target="https://forem.julialang.org/nassarhuda/pagerank-on-the-julia-package-dependency-graph-2gbo" TargetMode="External"/><Relationship Id="rId28" Type="http://schemas.openxmlformats.org/officeDocument/2006/relationships/hyperlink" Target="https://github.com/JuliaParallel" TargetMode="External"/><Relationship Id="rId10" Type="http://schemas.openxmlformats.org/officeDocument/2006/relationships/hyperlink" Target="https://docs.julialang.org/en/v1/manual/multi-threading/" TargetMode="External"/><Relationship Id="rId19" Type="http://schemas.openxmlformats.org/officeDocument/2006/relationships/hyperlink" Target="https://enccs.github.io/Julia-for-HPC" TargetMode="External"/><Relationship Id="rId31" Type="http://schemas.openxmlformats.org/officeDocument/2006/relationships/hyperlink" Target="https://github.com/SunnySuite/Sunny.jl" TargetMode="External"/><Relationship Id="rId4" Type="http://schemas.openxmlformats.org/officeDocument/2006/relationships/hyperlink" Target="https://github.com/JuliaGPU/CUDA.jl" TargetMode="External"/><Relationship Id="rId9" Type="http://schemas.openxmlformats.org/officeDocument/2006/relationships/hyperlink" Target="https://github.com/JuliaParallel/MPI.jl" TargetMode="External"/><Relationship Id="rId14" Type="http://schemas.openxmlformats.org/officeDocument/2006/relationships/hyperlink" Target="https://docs.google.com/presentation/d/1TGEC5v3lv-gZZvSX_21qlpLifbeJhbAKUfLKbbHx6dM/edit?usp=sharing" TargetMode="External"/><Relationship Id="rId22" Type="http://schemas.openxmlformats.org/officeDocument/2006/relationships/image" Target="../media/image131.png"/><Relationship Id="rId27" Type="http://schemas.openxmlformats.org/officeDocument/2006/relationships/image" Target="../media/image133.png"/><Relationship Id="rId30" Type="http://schemas.openxmlformats.org/officeDocument/2006/relationships/image" Target="../media/image134.png"/><Relationship Id="rId8" Type="http://schemas.openxmlformats.org/officeDocument/2006/relationships/hyperlink" Target="https://github.com/JuliaORNL/JACC.j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rnl.github.io/events/jufos2022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5" Type="http://schemas.openxmlformats.org/officeDocument/2006/relationships/image" Target="../media/image136.jpg"/><Relationship Id="rId4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rnl.github.io/events/jufos2024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40.jpeg"/><Relationship Id="rId7" Type="http://schemas.openxmlformats.org/officeDocument/2006/relationships/hyperlink" Target="https://www.graphcore.ai/posts/running-julia-on-graphcore-ip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11" Type="http://schemas.openxmlformats.org/officeDocument/2006/relationships/image" Target="../media/image147.jpg"/><Relationship Id="rId5" Type="http://schemas.openxmlformats.org/officeDocument/2006/relationships/image" Target="../media/image142.jpeg"/><Relationship Id="rId10" Type="http://schemas.openxmlformats.org/officeDocument/2006/relationships/image" Target="../media/image146.jpg"/><Relationship Id="rId4" Type="http://schemas.openxmlformats.org/officeDocument/2006/relationships/image" Target="../media/image141.png"/><Relationship Id="rId9" Type="http://schemas.openxmlformats.org/officeDocument/2006/relationships/image" Target="../media/image1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de-on-gpu.vaw.ethz.ch/lecture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cientificcoder.com/my-target-audience" TargetMode="Externa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github.com/JuliaORNL/JACC.j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hyperlink" Target="https://dblp.org/db/conf/ipps/ipdps2023w.html#GodoyVDTJSMTVC23" TargetMode="External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hyperlink" Target="https://dblp.org/db/conf/sc/sc2023w.html#GodoyVALGSV23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jpe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de-on-gpu.vaw.ethz.ch/lecture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cientificcoder.com/my-target-audience" TargetMode="Externa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c24.conference-program.com/presentation/?id=tut130&amp;sess=sess433" TargetMode="External"/><Relationship Id="rId3" Type="http://schemas.openxmlformats.org/officeDocument/2006/relationships/hyperlink" Target="https://github.com/JuliaORNL/JACC.jl" TargetMode="External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11" Type="http://schemas.openxmlformats.org/officeDocument/2006/relationships/image" Target="../media/image178.png"/><Relationship Id="rId5" Type="http://schemas.openxmlformats.org/officeDocument/2006/relationships/image" Target="../media/image175.jpeg"/><Relationship Id="rId10" Type="http://schemas.openxmlformats.org/officeDocument/2006/relationships/image" Target="../media/image173.jpeg"/><Relationship Id="rId4" Type="http://schemas.openxmlformats.org/officeDocument/2006/relationships/image" Target="../media/image164.png"/><Relationship Id="rId9" Type="http://schemas.openxmlformats.org/officeDocument/2006/relationships/hyperlink" Target="https://sc24.conference-program.com/presentation/?id=bof136&amp;sess=sess648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3" Type="http://schemas.openxmlformats.org/officeDocument/2006/relationships/image" Target="../media/image179.emf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png"/><Relationship Id="rId9" Type="http://schemas.openxmlformats.org/officeDocument/2006/relationships/image" Target="../media/image18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de-on-gpu.vaw.ethz.ch/lecture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cientificcoder.com/my-target-audience" TargetMode="Externa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julialang.org/en/v1/" TargetMode="External"/><Relationship Id="rId3" Type="http://schemas.openxmlformats.org/officeDocument/2006/relationships/hyperlink" Target="https://techytok.com/from-zero-to-julia/" TargetMode="External"/><Relationship Id="rId7" Type="http://schemas.openxmlformats.org/officeDocument/2006/relationships/hyperlink" Target="https://julialang.slack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iscourse.julialang.org/" TargetMode="External"/><Relationship Id="rId5" Type="http://schemas.openxmlformats.org/officeDocument/2006/relationships/hyperlink" Target="https://juliaornl.github.io/TutorialJuliaHPC/applications/GrayScott/01-Solver.html" TargetMode="External"/><Relationship Id="rId10" Type="http://schemas.openxmlformats.org/officeDocument/2006/relationships/hyperlink" Target="https://williamfgc.github.io/programming/scientific-computing/2020/07/22/first-project-julia-language.html" TargetMode="External"/><Relationship Id="rId4" Type="http://schemas.openxmlformats.org/officeDocument/2006/relationships/hyperlink" Target="https://github.com/ornl-training/julia-basics" TargetMode="External"/><Relationship Id="rId9" Type="http://schemas.openxmlformats.org/officeDocument/2006/relationships/image" Target="../media/image1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md.ornl.gov/Bluestone" TargetMode="External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scientificcoder.com/my-target-audience" TargetMode="External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hyperlink" Target="https://www.nextplatform.com/2020/04/28/programming-in-the-parallel-universe/" TargetMode="External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llvm.org/" TargetMode="External"/><Relationship Id="rId7" Type="http://schemas.openxmlformats.org/officeDocument/2006/relationships/hyperlink" Target="https://patshaughnessy.net/2022/2/19/llvm-ir-the-esperanto-of-computer-languag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://www.aosabook.org/en/llvm.html" TargetMode="External"/><Relationship Id="rId4" Type="http://schemas.openxmlformats.org/officeDocument/2006/relationships/hyperlink" Target="https://doi.org/10.1109/CGO.2004.1281665" TargetMode="External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8.png"/><Relationship Id="rId18" Type="http://schemas.openxmlformats.org/officeDocument/2006/relationships/image" Target="../media/image61.png"/><Relationship Id="rId26" Type="http://schemas.openxmlformats.org/officeDocument/2006/relationships/hyperlink" Target="https://www.ornl.gov/project/proteas-tune" TargetMode="External"/><Relationship Id="rId3" Type="http://schemas.openxmlformats.org/officeDocument/2006/relationships/image" Target="../media/image46.png"/><Relationship Id="rId21" Type="http://schemas.openxmlformats.org/officeDocument/2006/relationships/hyperlink" Target="https://csmd.ornl.gov/project/clacc" TargetMode="External"/><Relationship Id="rId7" Type="http://schemas.openxmlformats.org/officeDocument/2006/relationships/image" Target="../media/image50.png"/><Relationship Id="rId12" Type="http://schemas.openxmlformats.org/officeDocument/2006/relationships/hyperlink" Target="https://www.arm.com/company/news/2014/04/arm-compiler-builds-on-open-source-llvm-technology" TargetMode="External"/><Relationship Id="rId17" Type="http://schemas.openxmlformats.org/officeDocument/2006/relationships/hyperlink" Target="https://developer.apple.com/swift/" TargetMode="External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hyperlink" Target="https://www.amd.com/en/press-releases/2020-06-22-amd-epyc-processor-adoption-expands-new-supercomputing-and-hig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7.png"/><Relationship Id="rId24" Type="http://schemas.openxmlformats.org/officeDocument/2006/relationships/hyperlink" Target="https://www.phoronix.com/scan.php?page=news_item&amp;px=LLVM-Record-Growth-2021" TargetMode="External"/><Relationship Id="rId5" Type="http://schemas.openxmlformats.org/officeDocument/2006/relationships/image" Target="../media/image48.png"/><Relationship Id="rId15" Type="http://schemas.openxmlformats.org/officeDocument/2006/relationships/hyperlink" Target="https://blog.llvm.org/2011/12/nvidia-cuda-41-compiler-now-built-on.html" TargetMode="External"/><Relationship Id="rId23" Type="http://schemas.openxmlformats.org/officeDocument/2006/relationships/image" Target="../media/image63.png"/><Relationship Id="rId10" Type="http://schemas.openxmlformats.org/officeDocument/2006/relationships/image" Target="../media/image56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hyperlink" Target="https://www.intel.com/content/www/us/en/developer/articles/technical/adoption-of-llvm-complete-icx.html" TargetMode="External"/><Relationship Id="rId14" Type="http://schemas.openxmlformats.org/officeDocument/2006/relationships/image" Target="../media/image59.png"/><Relationship Id="rId22" Type="http://schemas.openxmlformats.org/officeDocument/2006/relationships/hyperlink" Target="https://openmp.llvm.org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2172/1822198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jpe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A1F5-E42D-4091-8A58-E640852C7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143" y="1149121"/>
            <a:ext cx="10810132" cy="978729"/>
          </a:xfrm>
        </p:spPr>
        <p:txBody>
          <a:bodyPr/>
          <a:lstStyle/>
          <a:p>
            <a:r>
              <a:rPr lang="en-US" dirty="0"/>
              <a:t>Leveraging the value proposition of the LLVM-based </a:t>
            </a:r>
            <a:r>
              <a:rPr lang="en-US" b="1" dirty="0"/>
              <a:t>Julia</a:t>
            </a:r>
            <a:r>
              <a:rPr lang="en-US" dirty="0"/>
              <a:t> language for DOE computing 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5F6AC-8812-4F77-B474-640D5ECA2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143" y="2127850"/>
            <a:ext cx="10810132" cy="2028101"/>
          </a:xfrm>
        </p:spPr>
        <p:txBody>
          <a:bodyPr/>
          <a:lstStyle/>
          <a:p>
            <a:r>
              <a:rPr lang="en-US" sz="2800" dirty="0"/>
              <a:t>William F Godoy</a:t>
            </a:r>
          </a:p>
          <a:p>
            <a:r>
              <a:rPr lang="en-US" dirty="0"/>
              <a:t>Collaborators: Pedro Valero-Lara, Keita </a:t>
            </a:r>
            <a:r>
              <a:rPr lang="en-US" dirty="0" err="1"/>
              <a:t>Teranishi</a:t>
            </a:r>
            <a:r>
              <a:rPr lang="en-US" dirty="0"/>
              <a:t>, Jeffrey S. Vetter, and many more….</a:t>
            </a:r>
          </a:p>
          <a:p>
            <a:endParaRPr lang="en-US" dirty="0"/>
          </a:p>
          <a:p>
            <a:r>
              <a:rPr lang="en-US" dirty="0"/>
              <a:t>Computer Science and Mathematics Division</a:t>
            </a:r>
          </a:p>
          <a:p>
            <a:r>
              <a:rPr lang="en-US" dirty="0"/>
              <a:t>Advanced Computing Systems Research Section</a:t>
            </a:r>
          </a:p>
          <a:p>
            <a:r>
              <a:rPr lang="en-US" dirty="0"/>
              <a:t>Intelligent Systems and Facilities and Programming Systems Groups</a:t>
            </a:r>
          </a:p>
          <a:p>
            <a:r>
              <a:rPr lang="en-US" dirty="0"/>
              <a:t>Prepared for the Smoky Mountains Conference: September 18</a:t>
            </a:r>
            <a:r>
              <a:rPr lang="en-US" baseline="30000" dirty="0"/>
              <a:t>th</a:t>
            </a:r>
            <a:r>
              <a:rPr lang="en-US" dirty="0"/>
              <a:t>, 2024, Knoxville, TN</a:t>
            </a:r>
          </a:p>
        </p:txBody>
      </p:sp>
      <p:pic>
        <p:nvPicPr>
          <p:cNvPr id="1028" name="Picture 4" descr="@JuliaORNL">
            <a:extLst>
              <a:ext uri="{FF2B5EF4-FFF2-40B4-BE49-F238E27FC236}">
                <a16:creationId xmlns:a16="http://schemas.microsoft.com/office/drawing/2014/main" id="{A64A563B-38D4-6386-8C3F-D9C8EADF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88" y="5582941"/>
            <a:ext cx="1275059" cy="127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53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4732"/>
            <a:ext cx="11590609" cy="480131"/>
          </a:xfrm>
        </p:spPr>
        <p:txBody>
          <a:bodyPr/>
          <a:lstStyle/>
          <a:p>
            <a:r>
              <a:rPr lang="en-US" dirty="0">
                <a:latin typeface="Century Gothic"/>
              </a:rPr>
              <a:t>Julia's value proposition </a:t>
            </a:r>
            <a:r>
              <a:rPr lang="en-US" b="1" dirty="0">
                <a:latin typeface="Century Gothic"/>
              </a:rPr>
              <a:t>for science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019667-C021-7849-A56F-1C7AFA00B9F0}"/>
              </a:ext>
            </a:extLst>
          </p:cNvPr>
          <p:cNvSpPr txBox="1"/>
          <p:nvPr/>
        </p:nvSpPr>
        <p:spPr>
          <a:xfrm>
            <a:off x="321648" y="458845"/>
            <a:ext cx="8421511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Times New Roman"/>
              </a:rPr>
              <a:t>Designed for “scientific computing” (Fortran-like) and “data science” (Python-like) with </a:t>
            </a:r>
            <a:r>
              <a:rPr lang="en-US" b="1" dirty="0">
                <a:latin typeface="Century Gothic"/>
                <a:cs typeface="Times New Roman"/>
              </a:rPr>
              <a:t>performant kernel code via LLVM compilation</a:t>
            </a:r>
            <a:endParaRPr lang="en-US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Times New Roman"/>
              </a:rPr>
              <a:t>Lightweight </a:t>
            </a:r>
            <a:r>
              <a:rPr lang="en-US" b="1" dirty="0">
                <a:latin typeface="Century Gothic"/>
                <a:cs typeface="Times New Roman"/>
              </a:rPr>
              <a:t>interoperability with existing Fortran and C libraries</a:t>
            </a:r>
            <a:endParaRPr lang="en-US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Times New Roman"/>
              </a:rPr>
              <a:t>Julia is a </a:t>
            </a:r>
            <a:r>
              <a:rPr lang="en-US" b="1" dirty="0">
                <a:latin typeface="Century Gothic"/>
                <a:cs typeface="Times New Roman"/>
              </a:rPr>
              <a:t>unifying workflow language </a:t>
            </a:r>
            <a:r>
              <a:rPr lang="en-US" dirty="0">
                <a:latin typeface="Century Gothic"/>
                <a:cs typeface="Times New Roman"/>
              </a:rPr>
              <a:t>with a </a:t>
            </a:r>
            <a:r>
              <a:rPr lang="en-US" b="1" dirty="0">
                <a:latin typeface="Century Gothic"/>
                <a:cs typeface="Times New Roman"/>
              </a:rPr>
              <a:t>coordinated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A9CBB8-5341-A347-8044-168B8ED0D1B7}"/>
              </a:ext>
            </a:extLst>
          </p:cNvPr>
          <p:cNvGrpSpPr/>
          <p:nvPr/>
        </p:nvGrpSpPr>
        <p:grpSpPr>
          <a:xfrm>
            <a:off x="8956111" y="392681"/>
            <a:ext cx="2909318" cy="2258928"/>
            <a:chOff x="4578756" y="1427447"/>
            <a:chExt cx="3607555" cy="2700704"/>
          </a:xfrm>
        </p:grpSpPr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A2D2992-EC62-B342-A504-61A4B77E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8756" y="1427447"/>
              <a:ext cx="3503360" cy="27007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0E9FAB-3ECD-E744-86A1-11234D215EBF}"/>
                </a:ext>
              </a:extLst>
            </p:cNvPr>
            <p:cNvSpPr txBox="1"/>
            <p:nvPr/>
          </p:nvSpPr>
          <p:spPr>
            <a:xfrm>
              <a:off x="6328052" y="3786519"/>
              <a:ext cx="689612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latin typeface="+mn-lt"/>
                </a:rPr>
                <a:t>Slow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CA6F3D-A3D2-C64A-BB46-247A3199BD80}"/>
                </a:ext>
              </a:extLst>
            </p:cNvPr>
            <p:cNvSpPr txBox="1"/>
            <p:nvPr/>
          </p:nvSpPr>
          <p:spPr>
            <a:xfrm>
              <a:off x="6328052" y="1474737"/>
              <a:ext cx="6222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latin typeface="+mn-lt"/>
                </a:rPr>
                <a:t>Fast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29045E-A61E-D94D-950A-81887604D648}"/>
                </a:ext>
              </a:extLst>
            </p:cNvPr>
            <p:cNvSpPr txBox="1"/>
            <p:nvPr/>
          </p:nvSpPr>
          <p:spPr>
            <a:xfrm>
              <a:off x="7459830" y="2867217"/>
              <a:ext cx="72648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latin typeface="+mn-lt"/>
                </a:rPr>
                <a:t>Hard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105D07-885A-F94D-93AF-C2CDDE274970}"/>
                </a:ext>
              </a:extLst>
            </p:cNvPr>
            <p:cNvSpPr txBox="1"/>
            <p:nvPr/>
          </p:nvSpPr>
          <p:spPr>
            <a:xfrm>
              <a:off x="4578756" y="2852334"/>
              <a:ext cx="67839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latin typeface="+mn-lt"/>
                </a:rPr>
                <a:t>Easy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769D46C-BA29-0C4A-BDAD-43F62B851FD9}"/>
              </a:ext>
            </a:extLst>
          </p:cNvPr>
          <p:cNvSpPr txBox="1"/>
          <p:nvPr/>
        </p:nvSpPr>
        <p:spPr>
          <a:xfrm>
            <a:off x="9229655" y="2647915"/>
            <a:ext cx="2523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https://juliadatascience.io/</a:t>
            </a:r>
            <a:r>
              <a:rPr lang="en-US" sz="1600" dirty="0"/>
              <a:t> </a:t>
            </a:r>
          </a:p>
        </p:txBody>
      </p:sp>
      <p:pic>
        <p:nvPicPr>
          <p:cNvPr id="6" name="Picture 2" descr="two-lang problem">
            <a:extLst>
              <a:ext uri="{FF2B5EF4-FFF2-40B4-BE49-F238E27FC236}">
                <a16:creationId xmlns:a16="http://schemas.microsoft.com/office/drawing/2014/main" id="{569046D8-4148-9402-6FCD-E7228E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5" y="3759083"/>
            <a:ext cx="3549186" cy="23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7B963-2CD9-9E90-B851-540A772F0678}"/>
              </a:ext>
            </a:extLst>
          </p:cNvPr>
          <p:cNvSpPr txBox="1"/>
          <p:nvPr/>
        </p:nvSpPr>
        <p:spPr>
          <a:xfrm>
            <a:off x="321649" y="6075857"/>
            <a:ext cx="45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https://pde-on-gpu.vaw.ethz.ch/lecture7</a:t>
            </a:r>
            <a:endParaRPr lang="en-US" dirty="0"/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CCFF1C7-0F7D-6EC6-A899-CFBC2AE67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5285" y="4225776"/>
            <a:ext cx="2551895" cy="1826224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47738881-71D8-AFDC-D918-67C7A1D801AB}"/>
              </a:ext>
            </a:extLst>
          </p:cNvPr>
          <p:cNvSpPr txBox="1"/>
          <p:nvPr/>
        </p:nvSpPr>
        <p:spPr>
          <a:xfrm>
            <a:off x="9337584" y="6315224"/>
            <a:ext cx="2764474" cy="4154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dirty="0">
                <a:latin typeface="Arial"/>
                <a:cs typeface="Arial"/>
                <a:hlinkClick r:id="rId8"/>
              </a:rPr>
              <a:t>https://quantumzeitgeist.com/learning-the-julia-programming-language-for-free/</a:t>
            </a:r>
            <a:r>
              <a:rPr lang="en-US" sz="1050" dirty="0">
                <a:latin typeface="Arial"/>
                <a:cs typeface="Arial"/>
              </a:rPr>
              <a:t> </a:t>
            </a:r>
            <a:endParaRPr lang="en-US" sz="1050" dirty="0"/>
          </a:p>
        </p:txBody>
      </p:sp>
      <p:pic>
        <p:nvPicPr>
          <p:cNvPr id="28" name="Picture 28" descr="pasted-image-0-11-362x370.png">
            <a:extLst>
              <a:ext uri="{FF2B5EF4-FFF2-40B4-BE49-F238E27FC236}">
                <a16:creationId xmlns:a16="http://schemas.microsoft.com/office/drawing/2014/main" id="{323F7F8F-80EF-264B-7693-ED823A33C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241" y="4225776"/>
            <a:ext cx="2036763" cy="2089448"/>
          </a:xfrm>
          <a:prstGeom prst="rect">
            <a:avLst/>
          </a:prstGeom>
        </p:spPr>
      </p:pic>
      <p:pic>
        <p:nvPicPr>
          <p:cNvPr id="30" name="Picture 30" descr="Screenshot from 2022-09-09 11-37-28.png">
            <a:extLst>
              <a:ext uri="{FF2B5EF4-FFF2-40B4-BE49-F238E27FC236}">
                <a16:creationId xmlns:a16="http://schemas.microsoft.com/office/drawing/2014/main" id="{A927B386-84F6-198D-B644-35317A8F7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2357" y="3006394"/>
            <a:ext cx="1055687" cy="10620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00FC987-D5B7-C5D5-445A-FA1C77952844}"/>
              </a:ext>
            </a:extLst>
          </p:cNvPr>
          <p:cNvSpPr txBox="1"/>
          <p:nvPr/>
        </p:nvSpPr>
        <p:spPr>
          <a:xfrm>
            <a:off x="5621038" y="6451710"/>
            <a:ext cx="2764473" cy="383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>
                <a:latin typeface="Arial"/>
                <a:cs typeface="Arial"/>
                <a:hlinkClick r:id="rId11"/>
              </a:rPr>
              <a:t>https://developer.nvidia.com/blog/gpu-computing-julia-programming-language/</a:t>
            </a:r>
            <a:r>
              <a:rPr lang="en-US" sz="1050" dirty="0">
                <a:latin typeface="Arial"/>
                <a:cs typeface="Arial"/>
              </a:rPr>
              <a:t> </a:t>
            </a:r>
            <a:endParaRPr lang="en-US" sz="1050" dirty="0"/>
          </a:p>
        </p:txBody>
      </p:sp>
      <p:sp>
        <p:nvSpPr>
          <p:cNvPr id="33" name="Left Arrow 9">
            <a:extLst>
              <a:ext uri="{FF2B5EF4-FFF2-40B4-BE49-F238E27FC236}">
                <a16:creationId xmlns:a16="http://schemas.microsoft.com/office/drawing/2014/main" id="{F636B219-2205-175B-A1A2-75655354566E}"/>
              </a:ext>
            </a:extLst>
          </p:cNvPr>
          <p:cNvSpPr/>
          <p:nvPr/>
        </p:nvSpPr>
        <p:spPr>
          <a:xfrm rot="10800000">
            <a:off x="4606173" y="4654547"/>
            <a:ext cx="1055686" cy="505364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609AF-09D4-F6BB-4AD1-5358706DE2ED}"/>
              </a:ext>
            </a:extLst>
          </p:cNvPr>
          <p:cNvSpPr txBox="1"/>
          <p:nvPr/>
        </p:nvSpPr>
        <p:spPr>
          <a:xfrm>
            <a:off x="409136" y="1771936"/>
            <a:ext cx="772674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</a:rPr>
              <a:t>“Julia </a:t>
            </a:r>
            <a:r>
              <a:rPr lang="en-US" sz="2000" b="1" dirty="0">
                <a:latin typeface="Century Gothic"/>
              </a:rPr>
              <a:t>does not </a:t>
            </a:r>
            <a:r>
              <a:rPr lang="en-US" sz="2000" dirty="0">
                <a:latin typeface="Century Gothic"/>
              </a:rPr>
              <a:t>replace Python, but the costly workflow process around </a:t>
            </a:r>
            <a:r>
              <a:rPr lang="en-US" sz="2000" b="1" dirty="0" err="1">
                <a:latin typeface="Century Gothic"/>
              </a:rPr>
              <a:t>Fortran+Python+X</a:t>
            </a:r>
            <a:r>
              <a:rPr lang="en-US" sz="2000" dirty="0">
                <a:latin typeface="Century Gothic"/>
              </a:rPr>
              <a:t>, </a:t>
            </a:r>
            <a:r>
              <a:rPr lang="en-US" sz="2000" b="1" dirty="0">
                <a:latin typeface="Century Gothic"/>
              </a:rPr>
              <a:t>C+X</a:t>
            </a:r>
            <a:r>
              <a:rPr lang="en-US" sz="2000" dirty="0">
                <a:latin typeface="Century Gothic"/>
              </a:rPr>
              <a:t>, </a:t>
            </a:r>
            <a:r>
              <a:rPr lang="en-US" sz="2000" b="1" dirty="0" err="1">
                <a:latin typeface="Century Gothic"/>
              </a:rPr>
              <a:t>Python+X</a:t>
            </a:r>
            <a:r>
              <a:rPr lang="en-US" sz="2000" b="1" dirty="0">
                <a:latin typeface="Century Gothic"/>
              </a:rPr>
              <a:t> </a:t>
            </a:r>
            <a:r>
              <a:rPr lang="en-US" sz="2000" dirty="0">
                <a:latin typeface="Century Gothic"/>
              </a:rPr>
              <a:t>or </a:t>
            </a:r>
            <a:r>
              <a:rPr lang="en-US" sz="2000" b="1" dirty="0" err="1">
                <a:latin typeface="Century Gothic"/>
              </a:rPr>
              <a:t>Fortran+X</a:t>
            </a:r>
            <a:r>
              <a:rPr lang="en-US" sz="2000" dirty="0">
                <a:latin typeface="Century Gothic"/>
              </a:rPr>
              <a:t> (e.g. GPUs, simulation + data analysis)”</a:t>
            </a:r>
            <a:endParaRPr lang="en-US" sz="2000" b="1" dirty="0"/>
          </a:p>
          <a:p>
            <a:r>
              <a:rPr lang="en-US" sz="2000" b="1" dirty="0"/>
              <a:t>where X = { </a:t>
            </a:r>
            <a:r>
              <a:rPr lang="en-US" sz="2000" dirty="0" err="1"/>
              <a:t>conda</a:t>
            </a:r>
            <a:r>
              <a:rPr lang="en-US" sz="2000" dirty="0"/>
              <a:t>, pip, pybind11, </a:t>
            </a:r>
            <a:r>
              <a:rPr lang="en-US" sz="2000" dirty="0" err="1"/>
              <a:t>Cython</a:t>
            </a:r>
            <a:r>
              <a:rPr lang="en-US" sz="2000" dirty="0"/>
              <a:t>, Python, C, Fortran, C++, OpenMP, </a:t>
            </a:r>
            <a:r>
              <a:rPr lang="en-US" sz="2000" dirty="0" err="1"/>
              <a:t>OpenACC</a:t>
            </a:r>
            <a:r>
              <a:rPr lang="en-US" sz="2000" dirty="0"/>
              <a:t>, CUDA, HIP, </a:t>
            </a:r>
            <a:r>
              <a:rPr lang="en-US" sz="2000" dirty="0" err="1"/>
              <a:t>CMake</a:t>
            </a:r>
            <a:r>
              <a:rPr lang="en-US" sz="2000" dirty="0"/>
              <a:t>, </a:t>
            </a:r>
            <a:r>
              <a:rPr lang="en-US" sz="2000" dirty="0" err="1"/>
              <a:t>numpy</a:t>
            </a:r>
            <a:r>
              <a:rPr lang="en-US" sz="2000" dirty="0"/>
              <a:t>, </a:t>
            </a:r>
            <a:r>
              <a:rPr lang="en-US" sz="2000" dirty="0" err="1"/>
              <a:t>scipy</a:t>
            </a:r>
            <a:r>
              <a:rPr lang="en-US" sz="2000" dirty="0"/>
              <a:t>, Matplotlib, </a:t>
            </a:r>
            <a:r>
              <a:rPr lang="en-US" sz="2000" dirty="0" err="1"/>
              <a:t>Jupyter</a:t>
            </a:r>
            <a:r>
              <a:rPr lang="en-US" sz="2000" dirty="0"/>
              <a:t>, …</a:t>
            </a:r>
            <a:r>
              <a:rPr lang="en-US" sz="2000" b="1" dirty="0"/>
              <a:t>}</a:t>
            </a:r>
            <a:r>
              <a:rPr lang="en-US" sz="2000" dirty="0"/>
              <a:t> 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54B42-077B-4C22-A923-C44A0FCC7776}"/>
              </a:ext>
            </a:extLst>
          </p:cNvPr>
          <p:cNvSpPr txBox="1"/>
          <p:nvPr/>
        </p:nvSpPr>
        <p:spPr>
          <a:xfrm>
            <a:off x="6413595" y="3753501"/>
            <a:ext cx="785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/>
              </a:rPr>
              <a:t>LLVM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FB83E-5334-A7D5-B91B-5703833DC373}"/>
              </a:ext>
            </a:extLst>
          </p:cNvPr>
          <p:cNvSpPr txBox="1"/>
          <p:nvPr/>
        </p:nvSpPr>
        <p:spPr>
          <a:xfrm>
            <a:off x="9740835" y="3534829"/>
            <a:ext cx="2709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/>
              </a:rPr>
              <a:t>Rich data science </a:t>
            </a:r>
          </a:p>
          <a:p>
            <a:r>
              <a:rPr lang="en-US" sz="1800" dirty="0">
                <a:latin typeface="Century Gothic"/>
              </a:rPr>
              <a:t>ecosystem</a:t>
            </a:r>
            <a:endParaRPr lang="en-US" dirty="0"/>
          </a:p>
        </p:txBody>
      </p:sp>
      <p:pic>
        <p:nvPicPr>
          <p:cNvPr id="1026" name="Picture 2" descr="1. Introduction · Pkg.jl">
            <a:extLst>
              <a:ext uri="{FF2B5EF4-FFF2-40B4-BE49-F238E27FC236}">
                <a16:creationId xmlns:a16="http://schemas.microsoft.com/office/drawing/2014/main" id="{7D36E047-86F3-20D0-A6C9-8DE977FF4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32" y="5045240"/>
            <a:ext cx="1347819" cy="11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E181B-8866-033C-FE0A-BFB25A6410AD}"/>
              </a:ext>
            </a:extLst>
          </p:cNvPr>
          <p:cNvSpPr txBox="1"/>
          <p:nvPr/>
        </p:nvSpPr>
        <p:spPr>
          <a:xfrm>
            <a:off x="8324538" y="4371725"/>
            <a:ext cx="773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entury Gothic"/>
              </a:rPr>
              <a:t>Pkg.jl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3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4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10385300" y="6485333"/>
            <a:ext cx="1479200" cy="3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27" y="57067"/>
            <a:ext cx="10972800" cy="1143200"/>
          </a:xfrm>
        </p:spPr>
        <p:txBody>
          <a:bodyPr/>
          <a:lstStyle/>
          <a:p>
            <a:r>
              <a:rPr lang="en-US" dirty="0"/>
              <a:t>Julia Brief Walkthrough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0D9DD-A372-DE44-A698-07854DC075D4}"/>
              </a:ext>
            </a:extLst>
          </p:cNvPr>
          <p:cNvSpPr txBox="1"/>
          <p:nvPr/>
        </p:nvSpPr>
        <p:spPr>
          <a:xfrm>
            <a:off x="581304" y="854425"/>
            <a:ext cx="6586115" cy="4894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History: started at MIT in the early 2010s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(predates Python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Numba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  <a:hlinkClick r:id="rId3"/>
              </a:rPr>
              <a:t>https://julialang.org/blog/2022/02/10years/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Wingdings" pitchFamily="2" charset="2"/>
              <a:buChar char="q"/>
            </a:pPr>
            <a:r>
              <a:rPr lang="en-US" sz="1867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JuliaHub</a:t>
            </a:r>
            <a:r>
              <a:rPr lang="en-US" sz="1867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67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formely</a:t>
            </a:r>
            <a:r>
              <a:rPr lang="en-US" sz="1867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Julia Computing) 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867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MIT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 are major contributors: 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  <a:hlinkClick r:id="rId4"/>
              </a:rPr>
              <a:t>https://info.juliahub.com/case-studies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80990" indent="-380990">
              <a:buFont typeface="Wingdings" pitchFamily="2" charset="2"/>
              <a:buChar char="q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First stable release v1.0 in 2018, </a:t>
            </a:r>
            <a:r>
              <a:rPr lang="en-US" sz="1867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v1.10 as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of 2024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5"/>
              </a:rPr>
              <a:t>https://julialang.org/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endParaRPr lang="en-US" sz="1867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Open-source GitHub-hosted packages and ecosystem with MIT permissive license: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6"/>
              </a:rPr>
              <a:t>https://github.com/JuliaLang/julia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  <a:p>
            <a:pPr lvl="4" fontAlgn="base"/>
            <a:endParaRPr lang="en-US" sz="1867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Community: annual </a:t>
            </a:r>
            <a:r>
              <a:rPr lang="en-US" sz="1867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JuliaCon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 summer conference: 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  <a:hlinkClick r:id="rId7"/>
              </a:rPr>
              <a:t>https://juliacon.org/2024/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D3F468E-306C-6040-A458-A0D2463E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92" y="162171"/>
            <a:ext cx="1846828" cy="10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5F4B61F-061F-EA43-BEF9-BA4AD2A9C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655" y="263031"/>
            <a:ext cx="867221" cy="10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38F92-D7D9-AA42-BF94-69D9D6E6F9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1096" y="1436320"/>
            <a:ext cx="4483954" cy="2210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C7F76-C291-E6E0-DF88-AE32916D8FA1}"/>
              </a:ext>
            </a:extLst>
          </p:cNvPr>
          <p:cNvSpPr txBox="1"/>
          <p:nvPr/>
        </p:nvSpPr>
        <p:spPr>
          <a:xfrm>
            <a:off x="5756927" y="6086069"/>
            <a:ext cx="6115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95% of Julia packages in the registry had some form of CI (</a:t>
            </a:r>
            <a:r>
              <a:rPr lang="en-US" sz="1800" b="0" i="0" u="sng" strike="noStrike" dirty="0">
                <a:solidFill>
                  <a:srgbClr val="0097A7"/>
                </a:solidFill>
                <a:effectLst/>
                <a:latin typeface="Roboto" panose="02000000000000000000" pitchFamily="2" charset="0"/>
                <a:hlinkClick r:id="rId11"/>
              </a:rPr>
              <a:t>youtube.com/watch?v=9YWwiFbaRx8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880740-0538-9A89-A83A-23DF1C62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75" y="3667696"/>
            <a:ext cx="3449238" cy="238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uto.jl">
            <a:extLst>
              <a:ext uri="{FF2B5EF4-FFF2-40B4-BE49-F238E27FC236}">
                <a16:creationId xmlns:a16="http://schemas.microsoft.com/office/drawing/2014/main" id="{3255DFC1-7EC4-406A-5E71-89F1F9F0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581" y="163567"/>
            <a:ext cx="1902412" cy="46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4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4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12</a:t>
            </a:fld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10385300" y="6485333"/>
            <a:ext cx="1479200" cy="3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27" y="57067"/>
            <a:ext cx="10972800" cy="1143200"/>
          </a:xfrm>
        </p:spPr>
        <p:txBody>
          <a:bodyPr/>
          <a:lstStyle/>
          <a:p>
            <a:r>
              <a:rPr lang="en-US" dirty="0"/>
              <a:t>Julia Brief Walkthrough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0D9DD-A372-DE44-A698-07854DC075D4}"/>
              </a:ext>
            </a:extLst>
          </p:cNvPr>
          <p:cNvSpPr txBox="1"/>
          <p:nvPr/>
        </p:nvSpPr>
        <p:spPr>
          <a:xfrm>
            <a:off x="437627" y="628667"/>
            <a:ext cx="4269284" cy="557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867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Reproducibility is in the core of the language: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67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  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Interactive: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  <a:hlinkClick r:id="rId3"/>
              </a:rPr>
              <a:t>Pluto.jl</a:t>
            </a:r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   - P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ackaging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  <a:hlinkClick r:id="rId4"/>
              </a:rPr>
              <a:t>Pkg.jl</a:t>
            </a:r>
            <a:endParaRPr lang="en-US" dirty="0">
              <a:solidFill>
                <a:srgbClr val="7030A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7030A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-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Environment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  <a:hlinkClick r:id="rId5"/>
              </a:rPr>
              <a:t>Project.toml</a:t>
            </a:r>
            <a:endParaRPr lang="en-US" dirty="0">
              <a:solidFill>
                <a:srgbClr val="7030A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7030A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   -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Testing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  <a:hlinkClick r:id="rId6"/>
              </a:rPr>
              <a:t>Test.jl</a:t>
            </a:r>
            <a:endParaRPr lang="en-US" b="0" i="0" u="none" strike="noStrike" dirty="0">
              <a:solidFill>
                <a:srgbClr val="7030A0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lvl="4" fontAlgn="base"/>
            <a:endParaRPr lang="en-US" sz="1867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Just-in-time or Ahead-of-time compilation with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7"/>
              </a:rPr>
              <a:t>PackageCompiler.jl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80990" indent="-38099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Power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ful metaprogramming for code instrumentation: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@profile, @time, @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testset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@test, @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code_llvm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@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code_native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@inbounds, </a:t>
            </a:r>
          </a:p>
          <a:p>
            <a:pPr marL="380990" indent="-38099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Interoperability is key: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ccall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@cxx,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8"/>
              </a:rPr>
              <a:t>PyCall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9"/>
              </a:rPr>
              <a:t>CxxWrap.jl</a:t>
            </a:r>
            <a:endParaRPr lang="en-US" sz="1867" dirty="0">
              <a:solidFill>
                <a:srgbClr val="00206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030A3-D39D-534A-93DF-00822AE7687D}"/>
              </a:ext>
            </a:extLst>
          </p:cNvPr>
          <p:cNvSpPr txBox="1"/>
          <p:nvPr/>
        </p:nvSpPr>
        <p:spPr>
          <a:xfrm>
            <a:off x="1983312" y="6373253"/>
            <a:ext cx="996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https://github.com/ornl-training/julia-basics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8B80F-508C-D44B-A4D4-8B91F0D0B3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8047" y="340817"/>
            <a:ext cx="6231159" cy="3898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A43DE-F939-E241-A36D-A99B917919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7304" y="4122753"/>
            <a:ext cx="4082257" cy="2192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5CCBB-3161-3542-882B-933931A027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3239" y="4878002"/>
            <a:ext cx="3447737" cy="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4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13</a:t>
            </a:fld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10385300" y="6485333"/>
            <a:ext cx="1479200" cy="3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383D7E-CB6D-EF1D-0669-9CBF2E08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27" y="57067"/>
            <a:ext cx="10972800" cy="461093"/>
          </a:xfrm>
        </p:spPr>
        <p:txBody>
          <a:bodyPr/>
          <a:lstStyle/>
          <a:p>
            <a:r>
              <a:rPr lang="en-US" dirty="0"/>
              <a:t>When Python is not enough…and it’s a fragmented world</a:t>
            </a:r>
          </a:p>
        </p:txBody>
      </p:sp>
      <p:pic>
        <p:nvPicPr>
          <p:cNvPr id="6" name="Picture 5" descr="A chart with colorful lines&#10;&#10;Description automatically generated">
            <a:extLst>
              <a:ext uri="{FF2B5EF4-FFF2-40B4-BE49-F238E27FC236}">
                <a16:creationId xmlns:a16="http://schemas.microsoft.com/office/drawing/2014/main" id="{C53BF37D-A411-BB5B-4DAA-E5817730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27" y="1413234"/>
            <a:ext cx="6847593" cy="4235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9D0308-4114-971E-6930-CC781721C269}"/>
              </a:ext>
            </a:extLst>
          </p:cNvPr>
          <p:cNvSpPr txBox="1"/>
          <p:nvPr/>
        </p:nvSpPr>
        <p:spPr>
          <a:xfrm>
            <a:off x="8066907" y="1043902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https://pyreadiness.org/3.12/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0358DC0-E06B-D6F0-644C-8D967C28E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220" y="1714968"/>
            <a:ext cx="4855435" cy="1899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62B28E-A27A-BF33-63FE-7269775EAAC3}"/>
              </a:ext>
            </a:extLst>
          </p:cNvPr>
          <p:cNvSpPr txBox="1"/>
          <p:nvPr/>
        </p:nvSpPr>
        <p:spPr>
          <a:xfrm>
            <a:off x="437627" y="5693509"/>
            <a:ext cx="7105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https://raw.githubusercontent.com/jpivarski-talks/2023-05-01-hsf-india-tutorial/main/img/history-of-bindings-2.svg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BCE88-EB56-41A5-4435-9A9A508241C3}"/>
              </a:ext>
            </a:extLst>
          </p:cNvPr>
          <p:cNvSpPr txBox="1"/>
          <p:nvPr/>
        </p:nvSpPr>
        <p:spPr>
          <a:xfrm>
            <a:off x="1858781" y="1111500"/>
            <a:ext cx="302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Making Python “faster”</a:t>
            </a:r>
          </a:p>
        </p:txBody>
      </p:sp>
      <p:pic>
        <p:nvPicPr>
          <p:cNvPr id="7170" name="Picture 2" descr="Mojo 🔥 — a new programming language ...">
            <a:extLst>
              <a:ext uri="{FF2B5EF4-FFF2-40B4-BE49-F238E27FC236}">
                <a16:creationId xmlns:a16="http://schemas.microsoft.com/office/drawing/2014/main" id="{5274928F-8614-7E78-B2A6-6D0E7FA8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28" y="4123436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09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480131"/>
          </a:xfrm>
        </p:spPr>
        <p:txBody>
          <a:bodyPr/>
          <a:lstStyle/>
          <a:p>
            <a:r>
              <a:rPr lang="en-US" b="1" dirty="0"/>
              <a:t>In a Nutshell…Why Julia??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0" y="826477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63766D-DDF9-D9D0-BB11-0753136B2AF3}"/>
              </a:ext>
            </a:extLst>
          </p:cNvPr>
          <p:cNvSpPr txBox="1">
            <a:spLocks/>
          </p:cNvSpPr>
          <p:nvPr/>
        </p:nvSpPr>
        <p:spPr bwMode="auto">
          <a:xfrm>
            <a:off x="312581" y="952728"/>
            <a:ext cx="11950175" cy="3182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/>
              <a:t>Think in Python/Fortran, but now imagine that it works “well” on HPC </a:t>
            </a:r>
            <a:endParaRPr lang="en-US" sz="2000" b="1" i="1" dirty="0"/>
          </a:p>
          <a:p>
            <a:r>
              <a:rPr lang="en-US" sz="2400" dirty="0"/>
              <a:t>A JIT “technical” language on top of LLVM</a:t>
            </a:r>
          </a:p>
          <a:p>
            <a:pPr lvl="1"/>
            <a:r>
              <a:rPr lang="en-US" sz="2000" dirty="0"/>
              <a:t>Easy-to-use and agile interface with expected performance</a:t>
            </a:r>
          </a:p>
          <a:p>
            <a:r>
              <a:rPr lang="en-US" sz="2400" dirty="0"/>
              <a:t>Julia syntax is for Science and is Open Source</a:t>
            </a:r>
          </a:p>
          <a:p>
            <a:r>
              <a:rPr lang="en-US" sz="2400" dirty="0"/>
              <a:t>Native syntax (no manual implemented wrappers of wrapper of …) for HPC support, e.g. </a:t>
            </a:r>
            <a:r>
              <a:rPr lang="en-US" sz="2400" dirty="0" err="1"/>
              <a:t>www.juliagpu.org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Threads, CUDA, AMDGPU, </a:t>
            </a:r>
            <a:r>
              <a:rPr lang="en-US" sz="2000" dirty="0" err="1"/>
              <a:t>OneAPI</a:t>
            </a:r>
            <a:r>
              <a:rPr lang="en-US" sz="2000" dirty="0"/>
              <a:t>, MPI, DAGGER, etc. </a:t>
            </a:r>
          </a:p>
          <a:p>
            <a:r>
              <a:rPr lang="en-US" sz="2400" dirty="0"/>
              <a:t>Interoperability: C and Fortran, support for AI: </a:t>
            </a:r>
            <a:r>
              <a:rPr lang="en-US" sz="2400" dirty="0" err="1"/>
              <a:t>FluxML</a:t>
            </a:r>
            <a:r>
              <a:rPr lang="en-US" sz="2400" dirty="0"/>
              <a:t> </a:t>
            </a:r>
          </a:p>
          <a:p>
            <a:r>
              <a:rPr lang="en-US" sz="2400" dirty="0"/>
              <a:t>Integrated and efficient support for packaging, reproducibility, CI/CD, …</a:t>
            </a:r>
          </a:p>
          <a:p>
            <a:r>
              <a:rPr lang="en-US" sz="2400" dirty="0"/>
              <a:t>All this makes Julia’s ecosystem and community motivated by performance and productivity -&gt; e.g. </a:t>
            </a:r>
            <a:r>
              <a:rPr lang="en-US" sz="2400" b="1" dirty="0"/>
              <a:t>rapid prototyping</a:t>
            </a:r>
            <a:r>
              <a:rPr lang="en-US" sz="2400" dirty="0"/>
              <a:t>, </a:t>
            </a:r>
            <a:r>
              <a:rPr lang="en-US" sz="2400" b="1" dirty="0"/>
              <a:t>“throw-away” code</a:t>
            </a:r>
            <a:r>
              <a:rPr lang="en-US" sz="2400" dirty="0"/>
              <a:t>, </a:t>
            </a:r>
            <a:r>
              <a:rPr lang="en-US" sz="2400" b="1" dirty="0"/>
              <a:t>scientific CPU/GPU access, HPC stack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52EEF-BAFE-783C-FCA7-3B74A790A35E}"/>
              </a:ext>
            </a:extLst>
          </p:cNvPr>
          <p:cNvSpPr txBox="1"/>
          <p:nvPr/>
        </p:nvSpPr>
        <p:spPr>
          <a:xfrm>
            <a:off x="8999862" y="6393276"/>
            <a:ext cx="253787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  <a:hlinkClick r:id="rId2"/>
              </a:rPr>
              <a:t>https://julialang.org/</a:t>
            </a:r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7AF5766-7617-FF5B-DA19-416A3236F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1323" y="1134027"/>
            <a:ext cx="2688817" cy="1681298"/>
          </a:xfrm>
          <a:prstGeom prst="rect">
            <a:avLst/>
          </a:prstGeom>
        </p:spPr>
      </p:pic>
      <p:pic>
        <p:nvPicPr>
          <p:cNvPr id="5" name="Picture 4" descr="A logo with a circular design&#10;&#10;Description automatically generated">
            <a:extLst>
              <a:ext uri="{FF2B5EF4-FFF2-40B4-BE49-F238E27FC236}">
                <a16:creationId xmlns:a16="http://schemas.microsoft.com/office/drawing/2014/main" id="{65DCFACC-98F5-028B-C390-3A43028E6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322" y="3637683"/>
            <a:ext cx="2688818" cy="6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9A36A-A741-51BA-4C20-AF628C6EA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B5AC-7F90-1BF1-FBC5-E9F30914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480131"/>
          </a:xfrm>
        </p:spPr>
        <p:txBody>
          <a:bodyPr/>
          <a:lstStyle/>
          <a:p>
            <a:r>
              <a:rPr lang="en-US" b="1" dirty="0"/>
              <a:t>Why NOT Julia??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83ED8-58BE-F6C9-8F1C-33588214C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0" y="826477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0B9BA-3386-9067-82B9-132291D8BA09}"/>
              </a:ext>
            </a:extLst>
          </p:cNvPr>
          <p:cNvSpPr txBox="1">
            <a:spLocks/>
          </p:cNvSpPr>
          <p:nvPr/>
        </p:nvSpPr>
        <p:spPr bwMode="auto">
          <a:xfrm>
            <a:off x="312581" y="952728"/>
            <a:ext cx="11950175" cy="3182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Existing large investments in other languages</a:t>
            </a:r>
          </a:p>
          <a:p>
            <a:endParaRPr lang="en-US" sz="2400" i="1" dirty="0"/>
          </a:p>
          <a:p>
            <a:r>
              <a:rPr lang="en-US" sz="2400" i="1" dirty="0"/>
              <a:t>Long-term ROI: Package support? Stable not standard</a:t>
            </a:r>
          </a:p>
          <a:p>
            <a:endParaRPr lang="en-US" sz="2400" i="1" dirty="0"/>
          </a:p>
          <a:p>
            <a:r>
              <a:rPr lang="en-US" sz="2400" i="1" dirty="0"/>
              <a:t>Ecosystem is not mature: Tooling? (HPC)</a:t>
            </a:r>
          </a:p>
          <a:p>
            <a:endParaRPr lang="en-US" sz="2400" i="1" dirty="0"/>
          </a:p>
          <a:p>
            <a:r>
              <a:rPr lang="en-US" sz="2400" i="1" dirty="0"/>
              <a:t>Out of scope for my application needs</a:t>
            </a:r>
          </a:p>
          <a:p>
            <a:endParaRPr lang="en-US" sz="2400" i="1" dirty="0"/>
          </a:p>
          <a:p>
            <a:r>
              <a:rPr lang="en-US" sz="2400" i="1" dirty="0"/>
              <a:t>I’m simply more comfortable in another language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b="1" i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BFD07-EC8B-C02E-1946-9D3436FCC6D7}"/>
              </a:ext>
            </a:extLst>
          </p:cNvPr>
          <p:cNvSpPr txBox="1"/>
          <p:nvPr/>
        </p:nvSpPr>
        <p:spPr>
          <a:xfrm>
            <a:off x="9789002" y="6492498"/>
            <a:ext cx="24737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https://julialang.org/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5C95C7C-3649-16A4-B9A0-4B170F8AD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1323" y="1012822"/>
            <a:ext cx="2688817" cy="16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4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4DE15-2E98-0F97-3ABA-780A28871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D637-DF00-49CB-C7F5-213B9EC9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A3632-342E-FA90-5ABE-46146A64C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279" y="1160980"/>
            <a:ext cx="5507832" cy="5003514"/>
          </a:xfrm>
        </p:spPr>
        <p:txBody>
          <a:bodyPr wrap="square" anchor="t">
            <a:normAutofit/>
          </a:bodyPr>
          <a:lstStyle/>
          <a:p>
            <a:pPr marL="177796" indent="0">
              <a:buNone/>
            </a:pPr>
            <a:endParaRPr lang="en-US" dirty="0"/>
          </a:p>
          <a:p>
            <a:r>
              <a:rPr lang="en-US" dirty="0"/>
              <a:t>Julia’s </a:t>
            </a:r>
            <a:r>
              <a:rPr lang="en-US" b="1" dirty="0"/>
              <a:t>value proposition</a:t>
            </a:r>
            <a:r>
              <a:rPr lang="en-US" dirty="0"/>
              <a:t> for science: LLVM + Coordinated Ecosystem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Research</a:t>
            </a:r>
            <a:r>
              <a:rPr lang="en-US" dirty="0">
                <a:solidFill>
                  <a:schemeClr val="accent6"/>
                </a:solidFill>
              </a:rPr>
              <a:t>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b="1" dirty="0"/>
              <a:t>Community</a:t>
            </a:r>
            <a:r>
              <a:rPr lang="en-US" dirty="0"/>
              <a:t> efforts</a:t>
            </a:r>
          </a:p>
          <a:p>
            <a:endParaRPr lang="en-US" dirty="0"/>
          </a:p>
          <a:p>
            <a:r>
              <a:rPr lang="en-US" b="1" dirty="0" err="1"/>
              <a:t>JACC.jl</a:t>
            </a:r>
            <a:r>
              <a:rPr lang="en-US" dirty="0"/>
              <a:t> performance portability in Julia</a:t>
            </a:r>
          </a:p>
          <a:p>
            <a:endParaRPr lang="en-US" dirty="0"/>
          </a:p>
          <a:p>
            <a:r>
              <a:rPr lang="en-US" dirty="0"/>
              <a:t>Summary and Acknowledgements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2" descr="two-lang problem">
            <a:extLst>
              <a:ext uri="{FF2B5EF4-FFF2-40B4-BE49-F238E27FC236}">
                <a16:creationId xmlns:a16="http://schemas.microsoft.com/office/drawing/2014/main" id="{F4589F41-A98C-2D6E-1BCD-66196AB1C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544" y="514385"/>
            <a:ext cx="5504688" cy="29312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3C41500-3A05-3920-5DED-F30E65838CA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600"/>
                </a:spcAft>
              </a:pPr>
              <a:t>16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58661-B4FE-0DF2-C019-6AC558F4B779}"/>
              </a:ext>
            </a:extLst>
          </p:cNvPr>
          <p:cNvSpPr txBox="1"/>
          <p:nvPr/>
        </p:nvSpPr>
        <p:spPr>
          <a:xfrm>
            <a:off x="6885288" y="3429000"/>
            <a:ext cx="45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https://pde-on-gpu.vaw.ethz.ch/lecture7</a:t>
            </a:r>
            <a:endParaRPr lang="en-US" dirty="0"/>
          </a:p>
        </p:txBody>
      </p:sp>
      <p:pic>
        <p:nvPicPr>
          <p:cNvPr id="7" name="Picture 6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C2BC2F4F-22F1-0531-BDBD-F631FDFB2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91" y="4384110"/>
            <a:ext cx="5382594" cy="2088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621291-7EC8-EE69-5FA5-0CEDD994B1C3}"/>
              </a:ext>
            </a:extLst>
          </p:cNvPr>
          <p:cNvSpPr txBox="1"/>
          <p:nvPr/>
        </p:nvSpPr>
        <p:spPr>
          <a:xfrm>
            <a:off x="6563639" y="6399014"/>
            <a:ext cx="611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https://scientificcoder.com/my-target-audience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0016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Gray-Scott app: </a:t>
            </a:r>
            <a:r>
              <a:rPr lang="en-US" dirty="0">
                <a:hlinkClick r:id="rId5"/>
              </a:rPr>
              <a:t>https://github.com/JuliaORNL/GrayScott.jl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B9D62A-9426-3719-B16B-8E2E0737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918" y="813216"/>
            <a:ext cx="3005466" cy="4372559"/>
          </a:xfrm>
        </p:spPr>
        <p:txBody>
          <a:bodyPr wrap="square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Simple 3D 2-variable diffusion-reaction solver</a:t>
            </a:r>
          </a:p>
          <a:p>
            <a:r>
              <a:rPr lang="en-US" sz="2100" dirty="0"/>
              <a:t>CPU Threads, </a:t>
            </a:r>
            <a:r>
              <a:rPr lang="en-US" sz="2100" dirty="0" err="1"/>
              <a:t>CUDA.jl</a:t>
            </a:r>
            <a:r>
              <a:rPr lang="en-US" sz="2100" dirty="0"/>
              <a:t> and </a:t>
            </a:r>
            <a:r>
              <a:rPr lang="en-US" sz="2100" b="1" dirty="0" err="1"/>
              <a:t>AMDGPU.jl</a:t>
            </a:r>
            <a:r>
              <a:rPr lang="en-US" sz="2100" b="1" dirty="0"/>
              <a:t> </a:t>
            </a:r>
            <a:r>
              <a:rPr lang="en-US" sz="2100" dirty="0"/>
              <a:t>backends using multiple dispatch</a:t>
            </a:r>
          </a:p>
          <a:p>
            <a:r>
              <a:rPr lang="en-US" sz="2100" dirty="0"/>
              <a:t>Parallel I/O ADIOS2, can be visualized with </a:t>
            </a:r>
            <a:r>
              <a:rPr lang="en-US" sz="2100" dirty="0" err="1"/>
              <a:t>ParaView</a:t>
            </a:r>
            <a:endParaRPr lang="en-US" sz="2100" dirty="0"/>
          </a:p>
          <a:p>
            <a:r>
              <a:rPr lang="en-US" sz="2100" dirty="0" err="1"/>
              <a:t>MPI.jl</a:t>
            </a:r>
            <a:r>
              <a:rPr lang="en-US" sz="2100" dirty="0"/>
              <a:t> for communication</a:t>
            </a:r>
          </a:p>
          <a:p>
            <a:r>
              <a:rPr lang="en-US" sz="2100" dirty="0"/>
              <a:t>Configuration and job scripts for Frontier, Crusher and Summit under ./scripts/</a:t>
            </a:r>
          </a:p>
          <a:p>
            <a:r>
              <a:rPr lang="en-US" sz="2100" dirty="0"/>
              <a:t>Data analysis on </a:t>
            </a:r>
            <a:r>
              <a:rPr lang="en-US" sz="2100" dirty="0" err="1"/>
              <a:t>JupyterHub</a:t>
            </a:r>
            <a:endParaRPr lang="en-US" sz="2100" dirty="0"/>
          </a:p>
          <a:p>
            <a:pPr lvl="1"/>
            <a:endParaRPr lang="en-US" sz="2000" dirty="0"/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1D735-8D96-60FD-7116-4AB641E38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54" y="813216"/>
            <a:ext cx="3820704" cy="3803753"/>
          </a:xfrm>
          <a:prstGeom prst="rect">
            <a:avLst/>
          </a:prstGeom>
        </p:spPr>
      </p:pic>
      <p:pic>
        <p:nvPicPr>
          <p:cNvPr id="6" name="Picture 5" descr="A math equations with black text&#10;&#10;Description automatically generated">
            <a:extLst>
              <a:ext uri="{FF2B5EF4-FFF2-40B4-BE49-F238E27FC236}">
                <a16:creationId xmlns:a16="http://schemas.microsoft.com/office/drawing/2014/main" id="{8FD59A52-5A96-F095-FED0-CBC410F49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554" y="4785609"/>
            <a:ext cx="4039124" cy="941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3940E6-C09A-881E-9A79-4A7A4C736620}"/>
              </a:ext>
            </a:extLst>
          </p:cNvPr>
          <p:cNvSpPr txBox="1"/>
          <p:nvPr/>
        </p:nvSpPr>
        <p:spPr>
          <a:xfrm>
            <a:off x="3260159" y="5703234"/>
            <a:ext cx="3820703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Research question: Can I write an entire HPC ”hard-coupled” workflow in Julia? </a:t>
            </a:r>
          </a:p>
        </p:txBody>
      </p:sp>
      <p:pic>
        <p:nvPicPr>
          <p:cNvPr id="1026" name="Picture 2" descr="Oak Ridge's exascale 'Frontier' system named world's most powerful  supercomputer on Top500 - DCD">
            <a:extLst>
              <a:ext uri="{FF2B5EF4-FFF2-40B4-BE49-F238E27FC236}">
                <a16:creationId xmlns:a16="http://schemas.microsoft.com/office/drawing/2014/main" id="{6ECDCFF2-3A46-8188-30BE-DBD7B1CFE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3" y="5007400"/>
            <a:ext cx="2900156" cy="14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web page&#10;&#10;Description automatically generated">
            <a:extLst>
              <a:ext uri="{FF2B5EF4-FFF2-40B4-BE49-F238E27FC236}">
                <a16:creationId xmlns:a16="http://schemas.microsoft.com/office/drawing/2014/main" id="{41CDF53E-9AC1-0616-466E-8F92FD433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8508" y="4922651"/>
            <a:ext cx="3820703" cy="1040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FEF205-C60D-0C7A-E46B-CCBCEE32A33D}"/>
              </a:ext>
            </a:extLst>
          </p:cNvPr>
          <p:cNvSpPr txBox="1"/>
          <p:nvPr/>
        </p:nvSpPr>
        <p:spPr>
          <a:xfrm>
            <a:off x="7443678" y="6032227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https://doi.org/10.1145/3624062.3624278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9346D-84E8-249D-1E67-4A1437688488}"/>
              </a:ext>
            </a:extLst>
          </p:cNvPr>
          <p:cNvSpPr txBox="1"/>
          <p:nvPr/>
        </p:nvSpPr>
        <p:spPr>
          <a:xfrm>
            <a:off x="8076137" y="4581019"/>
            <a:ext cx="34254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Best paper at SC23 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A54BF-A2D7-D9B6-1EEF-BD4247372811}"/>
              </a:ext>
            </a:extLst>
          </p:cNvPr>
          <p:cNvSpPr txBox="1"/>
          <p:nvPr/>
        </p:nvSpPr>
        <p:spPr>
          <a:xfrm>
            <a:off x="1978701" y="6437700"/>
            <a:ext cx="1121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1"/>
              </a:rPr>
              <a:t>https://www.nextplatform.com/2023/09/26/julia-still-not-grown-up-enough-to-ride-exascale-train/</a:t>
            </a:r>
            <a:r>
              <a:rPr lang="en-US" dirty="0"/>
              <a:t> </a:t>
            </a:r>
          </a:p>
        </p:txBody>
      </p:sp>
      <p:pic>
        <p:nvPicPr>
          <p:cNvPr id="18" name="gs-julia-gpu-420.mov">
            <a:hlinkClick r:id="" action="ppaction://media"/>
            <a:extLst>
              <a:ext uri="{FF2B5EF4-FFF2-40B4-BE49-F238E27FC236}">
                <a16:creationId xmlns:a16="http://schemas.microsoft.com/office/drawing/2014/main" id="{060A7F33-E1F8-225B-0AB9-4638E47827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391937" y="1289799"/>
            <a:ext cx="4656627" cy="30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Frontier on-node scalability using </a:t>
            </a:r>
            <a:r>
              <a:rPr lang="en-US" dirty="0" err="1"/>
              <a:t>AMDGPU.jl</a:t>
            </a:r>
            <a:endParaRPr lang="en-US" dirty="0"/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F2B14-04FD-91ED-AF71-B4931458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3" y="966427"/>
            <a:ext cx="3746500" cy="1675006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F10BFF-28CD-C096-683F-2CE92A686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477" y="826400"/>
            <a:ext cx="3792601" cy="5795966"/>
          </a:xfrm>
          <a:prstGeom prst="rect">
            <a:avLst/>
          </a:prstGeom>
        </p:spPr>
      </p:pic>
      <p:pic>
        <p:nvPicPr>
          <p:cNvPr id="17" name="Picture 16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0BBB2B57-3912-EE56-B530-D8DFB0C5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73" y="2782690"/>
            <a:ext cx="3632200" cy="901700"/>
          </a:xfrm>
          <a:prstGeom prst="rect">
            <a:avLst/>
          </a:prstGeom>
        </p:spPr>
      </p:pic>
      <p:pic>
        <p:nvPicPr>
          <p:cNvPr id="19" name="Picture 1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608E086-84DD-268D-E9C7-64BC667D1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73" y="3825648"/>
            <a:ext cx="3746500" cy="1282700"/>
          </a:xfrm>
          <a:prstGeom prst="rect">
            <a:avLst/>
          </a:prstGeom>
        </p:spPr>
      </p:pic>
      <p:pic>
        <p:nvPicPr>
          <p:cNvPr id="21" name="Picture 20" descr="A screenshot of a table&#10;&#10;Description automatically generated">
            <a:extLst>
              <a:ext uri="{FF2B5EF4-FFF2-40B4-BE49-F238E27FC236}">
                <a16:creationId xmlns:a16="http://schemas.microsoft.com/office/drawing/2014/main" id="{F11B582A-4647-4BBD-2788-8EDE08290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981" y="826400"/>
            <a:ext cx="3632199" cy="4564464"/>
          </a:xfrm>
          <a:prstGeom prst="rect">
            <a:avLst/>
          </a:prstGeom>
        </p:spPr>
      </p:pic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ADF13827-10FE-E887-2085-B8A99939B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195" y="5390864"/>
            <a:ext cx="6745573" cy="1444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D594BA-C5A7-9373-4022-DD300A291AEF}"/>
              </a:ext>
            </a:extLst>
          </p:cNvPr>
          <p:cNvSpPr txBox="1"/>
          <p:nvPr/>
        </p:nvSpPr>
        <p:spPr>
          <a:xfrm>
            <a:off x="1128092" y="773668"/>
            <a:ext cx="2289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7-point stencil</a:t>
            </a:r>
          </a:p>
        </p:txBody>
      </p:sp>
    </p:spTree>
    <p:extLst>
      <p:ext uri="{BB962C8B-B14F-4D97-AF65-F5344CB8AC3E}">
        <p14:creationId xmlns:p14="http://schemas.microsoft.com/office/powerpoint/2010/main" val="250038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Frontier on-node scalability using </a:t>
            </a:r>
            <a:r>
              <a:rPr lang="en-US" dirty="0" err="1"/>
              <a:t>AMDGPU.jl</a:t>
            </a:r>
            <a:endParaRPr lang="en-US" dirty="0"/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21" name="Picture 20" descr="A screenshot of a table&#10;&#10;Description automatically generated">
            <a:extLst>
              <a:ext uri="{FF2B5EF4-FFF2-40B4-BE49-F238E27FC236}">
                <a16:creationId xmlns:a16="http://schemas.microsoft.com/office/drawing/2014/main" id="{F11B582A-4647-4BBD-2788-8EDE0829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58" y="958334"/>
            <a:ext cx="3632199" cy="4564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0E759-6561-A2C7-5F5F-5629BA5B1966}"/>
              </a:ext>
            </a:extLst>
          </p:cNvPr>
          <p:cNvSpPr txBox="1"/>
          <p:nvPr/>
        </p:nvSpPr>
        <p:spPr>
          <a:xfrm>
            <a:off x="3146807" y="5624990"/>
            <a:ext cx="8724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Julia </a:t>
            </a:r>
            <a:r>
              <a:rPr lang="en-US" dirty="0" err="1"/>
              <a:t>AMDGPU.jl</a:t>
            </a:r>
            <a:r>
              <a:rPr lang="en-US" dirty="0"/>
              <a:t> reaches ~50% bandwidth (performance) of HIP</a:t>
            </a:r>
          </a:p>
          <a:p>
            <a:pPr marL="0" indent="0">
              <a:buNone/>
            </a:pPr>
            <a:r>
              <a:rPr lang="en-US" dirty="0"/>
              <a:t>No surprises on: FETCH/WRITE SIZE, LLVM-IR</a:t>
            </a:r>
          </a:p>
          <a:p>
            <a:pPr marL="0" indent="0">
              <a:buNone/>
            </a:pPr>
            <a:r>
              <a:rPr lang="en-US" dirty="0" err="1"/>
              <a:t>rocprof</a:t>
            </a:r>
            <a:r>
              <a:rPr lang="en-US" dirty="0"/>
              <a:t> reports more activity “</a:t>
            </a:r>
            <a:r>
              <a:rPr lang="en-US" dirty="0" err="1"/>
              <a:t>lds</a:t>
            </a:r>
            <a:r>
              <a:rPr lang="en-US" dirty="0"/>
              <a:t>” on Julia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4A4B70-C86F-FBDE-71FF-FED4C0D49F18}"/>
              </a:ext>
            </a:extLst>
          </p:cNvPr>
          <p:cNvSpPr/>
          <p:nvPr/>
        </p:nvSpPr>
        <p:spPr>
          <a:xfrm>
            <a:off x="6454588" y="1861614"/>
            <a:ext cx="1151067" cy="921076"/>
          </a:xfrm>
          <a:prstGeom prst="ellipse">
            <a:avLst/>
          </a:prstGeom>
          <a:noFill/>
          <a:ln w="19050">
            <a:solidFill>
              <a:schemeClr val="accent6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46C636-BA41-9A16-F024-814025AD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570" y="1861613"/>
            <a:ext cx="3972655" cy="2747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CDE6CE-7CB6-2308-A214-F95903461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72" y="958335"/>
            <a:ext cx="3764599" cy="1683098"/>
          </a:xfrm>
          <a:prstGeom prst="rect">
            <a:avLst/>
          </a:prstGeom>
        </p:spPr>
      </p:pic>
      <p:pic>
        <p:nvPicPr>
          <p:cNvPr id="6" name="Picture 5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47CBA876-E456-1AD0-7B61-DD126D74C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73" y="2782690"/>
            <a:ext cx="3632200" cy="901700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F979CAF-C4E8-A97A-F416-FF710593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73" y="3825648"/>
            <a:ext cx="3746500" cy="128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C1B873-6126-35B9-802A-4B2ED0BF443A}"/>
              </a:ext>
            </a:extLst>
          </p:cNvPr>
          <p:cNvSpPr txBox="1"/>
          <p:nvPr/>
        </p:nvSpPr>
        <p:spPr>
          <a:xfrm>
            <a:off x="1128092" y="773668"/>
            <a:ext cx="2018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7-point stencil</a:t>
            </a:r>
          </a:p>
        </p:txBody>
      </p:sp>
    </p:spTree>
    <p:extLst>
      <p:ext uri="{BB962C8B-B14F-4D97-AF65-F5344CB8AC3E}">
        <p14:creationId xmlns:p14="http://schemas.microsoft.com/office/powerpoint/2010/main" val="3428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51E14-0365-B38C-F522-FB624F6C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FE72-4E90-C0D0-60CB-46DEBC29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Immediate “scientific” access to LLVM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120AC7B-4755-F0E6-124F-7567862A5F7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600"/>
                </a:spcAft>
              </a:pPr>
              <a:t>2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85010-8009-89AA-C2B0-8DACF66DAB85}"/>
              </a:ext>
            </a:extLst>
          </p:cNvPr>
          <p:cNvSpPr txBox="1"/>
          <p:nvPr/>
        </p:nvSpPr>
        <p:spPr>
          <a:xfrm>
            <a:off x="429768" y="994516"/>
            <a:ext cx="6350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julia</a:t>
            </a:r>
            <a:r>
              <a:rPr lang="en-US" b="1" dirty="0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&gt; function add(</a:t>
            </a:r>
            <a:r>
              <a:rPr lang="en-US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x,y</a:t>
            </a:r>
            <a:r>
              <a:rPr lang="en-US" b="1" dirty="0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)</a:t>
            </a:r>
          </a:p>
          <a:p>
            <a:r>
              <a:rPr lang="en-US" b="1" dirty="0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           return </a:t>
            </a:r>
            <a:r>
              <a:rPr lang="en-US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x+y</a:t>
            </a:r>
            <a:endParaRPr lang="en-US" b="1" dirty="0">
              <a:solidFill>
                <a:srgbClr val="00B050"/>
              </a:solidFill>
              <a:effectLst/>
              <a:latin typeface="Andale Mono" panose="020B05090000000000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      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990887-8A3D-6A02-8ECD-6E8742611BC8}"/>
              </a:ext>
            </a:extLst>
          </p:cNvPr>
          <p:cNvSpPr txBox="1"/>
          <p:nvPr/>
        </p:nvSpPr>
        <p:spPr>
          <a:xfrm>
            <a:off x="444837" y="2071066"/>
            <a:ext cx="53547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FB41D"/>
                </a:solidFill>
                <a:effectLst/>
                <a:latin typeface="Andale Mono" panose="020B0509000000000004" pitchFamily="49" charset="0"/>
              </a:rPr>
              <a:t>julia</a:t>
            </a:r>
            <a:r>
              <a:rPr lang="en-US" dirty="0">
                <a:solidFill>
                  <a:srgbClr val="2FB41D"/>
                </a:solidFill>
                <a:effectLst/>
                <a:latin typeface="Andale Mono" panose="020B0509000000000004" pitchFamily="49" charset="0"/>
              </a:rPr>
              <a:t>&gt; </a:t>
            </a:r>
            <a:r>
              <a:rPr lang="en-US" b="1" dirty="0">
                <a:effectLst/>
                <a:latin typeface="Andale Mono" panose="020B0509000000000004" pitchFamily="49" charset="0"/>
              </a:rPr>
              <a:t>@</a:t>
            </a:r>
            <a:r>
              <a:rPr lang="en-US" b="1" dirty="0" err="1">
                <a:effectLst/>
                <a:latin typeface="Andale Mono" panose="020B0509000000000004" pitchFamily="49" charset="0"/>
              </a:rPr>
              <a:t>code_llvm</a:t>
            </a:r>
            <a:r>
              <a:rPr lang="en-US" b="1" dirty="0"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add(2,3)</a:t>
            </a:r>
          </a:p>
          <a:p>
            <a:r>
              <a:rPr lang="en-US" dirty="0">
                <a:solidFill>
                  <a:srgbClr val="6F6F6F"/>
                </a:solidFill>
                <a:effectLst/>
                <a:latin typeface="Andale Mono" panose="020B0509000000000004" pitchFamily="49" charset="0"/>
              </a:rPr>
              <a:t>;  @ REPL[1]:1 within `add`</a:t>
            </a:r>
          </a:p>
          <a:p>
            <a:r>
              <a:rPr lang="en-US" dirty="0">
                <a:solidFill>
                  <a:srgbClr val="FB00FF"/>
                </a:solidFill>
                <a:effectLst/>
                <a:latin typeface="Andale Mono" panose="020B0509000000000004" pitchFamily="49" charset="0"/>
              </a:rPr>
              <a:t>define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i64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E8EB14"/>
                </a:solidFill>
                <a:effectLst/>
                <a:latin typeface="Andale Mono" panose="020B0509000000000004" pitchFamily="49" charset="0"/>
              </a:rPr>
              <a:t>@julia_add_132</a:t>
            </a:r>
            <a:r>
              <a:rPr lang="en-US" dirty="0">
                <a:solidFill>
                  <a:srgbClr val="9FA01C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i64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 err="1">
                <a:solidFill>
                  <a:srgbClr val="FB00FF"/>
                </a:solidFill>
                <a:effectLst/>
                <a:latin typeface="Andale Mono" panose="020B0509000000000004" pitchFamily="49" charset="0"/>
              </a:rPr>
              <a:t>signext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%0, 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i64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 err="1">
                <a:solidFill>
                  <a:srgbClr val="FB00FF"/>
                </a:solidFill>
                <a:effectLst/>
                <a:latin typeface="Andale Mono" panose="020B0509000000000004" pitchFamily="49" charset="0"/>
              </a:rPr>
              <a:t>signext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%1</a:t>
            </a:r>
            <a:r>
              <a:rPr lang="en-US" dirty="0">
                <a:solidFill>
                  <a:srgbClr val="9FA01C"/>
                </a:solidFill>
                <a:effectLst/>
                <a:latin typeface="Andale Mono" panose="020B0509000000000004" pitchFamily="49" charset="0"/>
              </a:rPr>
              <a:t>)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#0 </a:t>
            </a:r>
            <a:r>
              <a:rPr lang="en-US" dirty="0">
                <a:solidFill>
                  <a:srgbClr val="9FA01C"/>
                </a:solidFill>
                <a:effectLst/>
                <a:latin typeface="Andale Mono" panose="020B0509000000000004" pitchFamily="49" charset="0"/>
              </a:rPr>
              <a:t>{</a:t>
            </a:r>
            <a:endParaRPr lang="en-US" dirty="0">
              <a:solidFill>
                <a:srgbClr val="FB00FF"/>
              </a:solidFill>
              <a:effectLst/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FC2118"/>
                </a:solidFill>
                <a:effectLst/>
                <a:latin typeface="Andale Mono" panose="020B0509000000000004" pitchFamily="49" charset="0"/>
              </a:rPr>
              <a:t>top:</a:t>
            </a:r>
          </a:p>
          <a:p>
            <a:r>
              <a:rPr lang="en-US" dirty="0">
                <a:solidFill>
                  <a:srgbClr val="6F6F6F"/>
                </a:solidFill>
                <a:effectLst/>
                <a:latin typeface="Andale Mono" panose="020B0509000000000004" pitchFamily="49" charset="0"/>
              </a:rPr>
              <a:t>;  @ REPL[1]:2 within `add`</a:t>
            </a:r>
          </a:p>
          <a:p>
            <a:r>
              <a:rPr lang="en-US" dirty="0">
                <a:solidFill>
                  <a:srgbClr val="6F6F6F"/>
                </a:solidFill>
                <a:effectLst/>
                <a:latin typeface="Andale Mono" panose="020B0509000000000004" pitchFamily="49" charset="0"/>
              </a:rPr>
              <a:t>; ┌ @ int.jl:87 within `+`</a:t>
            </a:r>
          </a:p>
          <a:p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   %2 = </a:t>
            </a:r>
            <a:r>
              <a:rPr lang="en-US" dirty="0">
                <a:solidFill>
                  <a:srgbClr val="2CEEEB"/>
                </a:solidFill>
                <a:effectLst/>
                <a:latin typeface="Andale Mono" panose="020B0509000000000004" pitchFamily="49" charset="0"/>
              </a:rPr>
              <a:t>add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i64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%1, %0</a:t>
            </a:r>
          </a:p>
          <a:p>
            <a:r>
              <a:rPr lang="en-US" dirty="0">
                <a:solidFill>
                  <a:srgbClr val="6F6F6F"/>
                </a:solidFill>
                <a:effectLst/>
                <a:latin typeface="Andale Mono" panose="020B0509000000000004" pitchFamily="49" charset="0"/>
              </a:rPr>
              <a:t>; └</a:t>
            </a:r>
          </a:p>
          <a:p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  </a:t>
            </a:r>
            <a:r>
              <a:rPr lang="en-US" dirty="0">
                <a:solidFill>
                  <a:srgbClr val="2CEEEB"/>
                </a:solidFill>
                <a:effectLst/>
                <a:latin typeface="Andale Mono" panose="020B0509000000000004" pitchFamily="49" charset="0"/>
              </a:rPr>
              <a:t>ret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i64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%2</a:t>
            </a:r>
          </a:p>
          <a:p>
            <a:r>
              <a:rPr lang="en-US" dirty="0">
                <a:solidFill>
                  <a:srgbClr val="9FA01C"/>
                </a:solidFill>
                <a:effectLst/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5AFBED-BBED-2B36-871C-12AFAB7BF8DC}"/>
              </a:ext>
            </a:extLst>
          </p:cNvPr>
          <p:cNvSpPr txBox="1"/>
          <p:nvPr/>
        </p:nvSpPr>
        <p:spPr>
          <a:xfrm>
            <a:off x="6063222" y="2083894"/>
            <a:ext cx="61127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FB41D"/>
                </a:solidFill>
                <a:effectLst/>
                <a:latin typeface="Andale Mono" panose="020B0509000000000004" pitchFamily="49" charset="0"/>
              </a:rPr>
              <a:t>julia</a:t>
            </a:r>
            <a:r>
              <a:rPr lang="en-US" dirty="0">
                <a:solidFill>
                  <a:srgbClr val="2FB41D"/>
                </a:solidFill>
                <a:effectLst/>
                <a:latin typeface="Andale Mono" panose="020B0509000000000004" pitchFamily="49" charset="0"/>
              </a:rPr>
              <a:t>&gt; </a:t>
            </a:r>
            <a:r>
              <a:rPr lang="en-US" b="1" dirty="0">
                <a:effectLst/>
                <a:latin typeface="Andale Mono" panose="020B0509000000000004" pitchFamily="49" charset="0"/>
              </a:rPr>
              <a:t>@</a:t>
            </a:r>
            <a:r>
              <a:rPr lang="en-US" b="1" dirty="0" err="1">
                <a:effectLst/>
                <a:latin typeface="Andale Mono" panose="020B0509000000000004" pitchFamily="49" charset="0"/>
              </a:rPr>
              <a:t>code_llvm</a:t>
            </a:r>
            <a:r>
              <a:rPr lang="en-US" b="1" dirty="0"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add16( Float16(2.), Float16(3.))</a:t>
            </a:r>
          </a:p>
          <a:p>
            <a:r>
              <a:rPr lang="en-US" dirty="0">
                <a:solidFill>
                  <a:srgbClr val="6F6F6F"/>
                </a:solidFill>
                <a:effectLst/>
                <a:latin typeface="Andale Mono" panose="020B0509000000000004" pitchFamily="49" charset="0"/>
              </a:rPr>
              <a:t>;  @ REPL[3]:1 within `add16`</a:t>
            </a:r>
          </a:p>
          <a:p>
            <a:r>
              <a:rPr lang="en-US" dirty="0">
                <a:solidFill>
                  <a:srgbClr val="FB00FF"/>
                </a:solidFill>
                <a:effectLst/>
                <a:latin typeface="Andale Mono" panose="020B0509000000000004" pitchFamily="49" charset="0"/>
              </a:rPr>
              <a:t>define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half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E8EB14"/>
                </a:solidFill>
                <a:effectLst/>
                <a:latin typeface="Andale Mono" panose="020B0509000000000004" pitchFamily="49" charset="0"/>
              </a:rPr>
              <a:t>@julia_add16_183</a:t>
            </a:r>
            <a:r>
              <a:rPr lang="en-US" dirty="0">
                <a:solidFill>
                  <a:srgbClr val="9FA01C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half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%0, 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half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%1</a:t>
            </a:r>
            <a:r>
              <a:rPr lang="en-US" dirty="0">
                <a:solidFill>
                  <a:srgbClr val="9FA01C"/>
                </a:solidFill>
                <a:effectLst/>
                <a:latin typeface="Andale Mono" panose="020B0509000000000004" pitchFamily="49" charset="0"/>
              </a:rPr>
              <a:t>)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#0 </a:t>
            </a:r>
            <a:r>
              <a:rPr lang="en-US" dirty="0">
                <a:solidFill>
                  <a:srgbClr val="9FA01C"/>
                </a:solidFill>
                <a:effectLst/>
                <a:latin typeface="Andale Mono" panose="020B0509000000000004" pitchFamily="49" charset="0"/>
              </a:rPr>
              <a:t>{</a:t>
            </a:r>
            <a:endParaRPr lang="en-US" dirty="0">
              <a:solidFill>
                <a:srgbClr val="E8EB14"/>
              </a:solidFill>
              <a:effectLst/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FC2118"/>
                </a:solidFill>
                <a:effectLst/>
                <a:latin typeface="Andale Mono" panose="020B0509000000000004" pitchFamily="49" charset="0"/>
              </a:rPr>
              <a:t>top:</a:t>
            </a:r>
          </a:p>
          <a:p>
            <a:r>
              <a:rPr lang="en-US" dirty="0">
                <a:solidFill>
                  <a:srgbClr val="6F6F6F"/>
                </a:solidFill>
                <a:effectLst/>
                <a:latin typeface="Andale Mono" panose="020B0509000000000004" pitchFamily="49" charset="0"/>
              </a:rPr>
              <a:t>;  @ REPL[3]:2 within `add16`</a:t>
            </a:r>
          </a:p>
          <a:p>
            <a:r>
              <a:rPr lang="en-US" dirty="0">
                <a:solidFill>
                  <a:srgbClr val="6F6F6F"/>
                </a:solidFill>
                <a:effectLst/>
                <a:latin typeface="Andale Mono" panose="020B0509000000000004" pitchFamily="49" charset="0"/>
              </a:rPr>
              <a:t>; ┌ @ float.jl:409 within `+`</a:t>
            </a:r>
          </a:p>
          <a:p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   %2 = </a:t>
            </a:r>
            <a:r>
              <a:rPr lang="en-US" dirty="0" err="1">
                <a:solidFill>
                  <a:srgbClr val="2CEEEB"/>
                </a:solidFill>
                <a:effectLst/>
                <a:latin typeface="Andale Mono" panose="020B0509000000000004" pitchFamily="49" charset="0"/>
              </a:rPr>
              <a:t>fadd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half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%0, %1</a:t>
            </a:r>
          </a:p>
          <a:p>
            <a:r>
              <a:rPr lang="en-US" dirty="0">
                <a:solidFill>
                  <a:srgbClr val="6F6F6F"/>
                </a:solidFill>
                <a:effectLst/>
                <a:latin typeface="Andale Mono" panose="020B0509000000000004" pitchFamily="49" charset="0"/>
              </a:rPr>
              <a:t>; └</a:t>
            </a:r>
          </a:p>
          <a:p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  </a:t>
            </a:r>
            <a:r>
              <a:rPr lang="en-US" dirty="0">
                <a:solidFill>
                  <a:srgbClr val="2CEEEB"/>
                </a:solidFill>
                <a:effectLst/>
                <a:latin typeface="Andale Mono" panose="020B0509000000000004" pitchFamily="49" charset="0"/>
              </a:rPr>
              <a:t>ret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US" dirty="0">
                <a:solidFill>
                  <a:srgbClr val="2EAEBB"/>
                </a:solidFill>
                <a:effectLst/>
                <a:latin typeface="Andale Mono" panose="020B0509000000000004" pitchFamily="49" charset="0"/>
              </a:rPr>
              <a:t>half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 %2</a:t>
            </a:r>
          </a:p>
          <a:p>
            <a:r>
              <a:rPr lang="en-US" dirty="0">
                <a:solidFill>
                  <a:srgbClr val="9FA01C"/>
                </a:solidFill>
                <a:effectLst/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D4120-85D3-EED8-4375-F9493339AFDE}"/>
              </a:ext>
            </a:extLst>
          </p:cNvPr>
          <p:cNvSpPr txBox="1"/>
          <p:nvPr/>
        </p:nvSpPr>
        <p:spPr>
          <a:xfrm>
            <a:off x="6063222" y="1077540"/>
            <a:ext cx="6350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julia</a:t>
            </a:r>
            <a:r>
              <a:rPr lang="en-US" b="1" dirty="0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&gt; function add(x::Float16,y::Float16)</a:t>
            </a:r>
          </a:p>
          <a:p>
            <a:r>
              <a:rPr lang="en-US" b="1" dirty="0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           return </a:t>
            </a:r>
            <a:r>
              <a:rPr lang="en-US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x+y</a:t>
            </a:r>
            <a:endParaRPr lang="en-US" b="1" dirty="0">
              <a:solidFill>
                <a:srgbClr val="00B050"/>
              </a:solidFill>
              <a:effectLst/>
              <a:latin typeface="Andale Mono" panose="020B05090000000000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       end</a:t>
            </a:r>
          </a:p>
        </p:txBody>
      </p:sp>
    </p:spTree>
    <p:extLst>
      <p:ext uri="{BB962C8B-B14F-4D97-AF65-F5344CB8AC3E}">
        <p14:creationId xmlns:p14="http://schemas.microsoft.com/office/powerpoint/2010/main" val="392500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Frontier on-node scalability using </a:t>
            </a:r>
            <a:r>
              <a:rPr lang="en-US" dirty="0" err="1"/>
              <a:t>AMDGPU.jl</a:t>
            </a:r>
            <a:r>
              <a:rPr lang="en-US" dirty="0"/>
              <a:t> for several GPUs</a:t>
            </a:r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85BAD5D3-4E07-044A-E19E-1239AD86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8" y="1835351"/>
            <a:ext cx="10972800" cy="4787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2D48C-044C-F9E4-5F21-40B4BC06C624}"/>
              </a:ext>
            </a:extLst>
          </p:cNvPr>
          <p:cNvSpPr txBox="1"/>
          <p:nvPr/>
        </p:nvSpPr>
        <p:spPr>
          <a:xfrm>
            <a:off x="320918" y="1143000"/>
            <a:ext cx="1106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Bandwidth distribution for 4,096 GCD (GPUs) and 20 timesteps.  HIP ~ 600 GB/s (800 GB/s claimed on MI250x), Theoretical Peak on MI250x = 1,600 GB/s </a:t>
            </a:r>
          </a:p>
        </p:txBody>
      </p:sp>
    </p:spTree>
    <p:extLst>
      <p:ext uri="{BB962C8B-B14F-4D97-AF65-F5344CB8AC3E}">
        <p14:creationId xmlns:p14="http://schemas.microsoft.com/office/powerpoint/2010/main" val="373078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34BD6-9CC2-4A18-68B4-62CB5A39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GrayScott.jl</a:t>
            </a:r>
            <a:r>
              <a:rPr lang="en-US" dirty="0"/>
              <a:t> Weak Scaling on Frontier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24172-F634-E008-08F3-F4427FAF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307" y="1075765"/>
            <a:ext cx="8134782" cy="5175133"/>
          </a:xfrm>
          <a:prstGeom prst="rect">
            <a:avLst/>
          </a:prstGeom>
          <a:noFill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F89C9E-9539-899D-4CEA-29FBEA55765C}"/>
              </a:ext>
            </a:extLst>
          </p:cNvPr>
          <p:cNvSpPr txBox="1">
            <a:spLocks/>
          </p:cNvSpPr>
          <p:nvPr/>
        </p:nvSpPr>
        <p:spPr>
          <a:xfrm>
            <a:off x="253785" y="1271587"/>
            <a:ext cx="3576228" cy="401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7338" indent="-2873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20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625475" indent="-2794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-23018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144588" indent="-1730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482725" indent="-2222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lang="en-US" sz="1600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Tested successfully up to 512 nodes (5% of Frontier) 1 GCD/MPI proc using </a:t>
            </a:r>
            <a:r>
              <a:rPr lang="en-US" sz="2400" dirty="0" err="1"/>
              <a:t>MPI.jl</a:t>
            </a:r>
            <a:endParaRPr lang="en-US" sz="2400" dirty="0"/>
          </a:p>
          <a:p>
            <a:r>
              <a:rPr lang="en-US" sz="2400" dirty="0"/>
              <a:t>Tried 4K nodes (50% of Frontier) resulted in a </a:t>
            </a:r>
            <a:r>
              <a:rPr lang="en-US" sz="2400" dirty="0" err="1"/>
              <a:t>libfabric</a:t>
            </a:r>
            <a:r>
              <a:rPr lang="en-US" sz="2400" dirty="0"/>
              <a:t> error</a:t>
            </a:r>
          </a:p>
          <a:p>
            <a:r>
              <a:rPr lang="en-US" sz="2400" dirty="0"/>
              <a:t>2-3% variability up to 64 nodes</a:t>
            </a:r>
          </a:p>
          <a:p>
            <a:r>
              <a:rPr lang="en-US" sz="2400" dirty="0"/>
              <a:t>12-15% variability at 512 nodes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6010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34BD6-9CC2-4A18-68B4-62CB5A39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9557195" cy="48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GrayScott.jl</a:t>
            </a:r>
            <a:r>
              <a:rPr lang="en-US" dirty="0"/>
              <a:t> Parallel I/O Weak Scaling on Frontier file system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F89C9E-9539-899D-4CEA-29FBEA55765C}"/>
              </a:ext>
            </a:extLst>
          </p:cNvPr>
          <p:cNvSpPr txBox="1">
            <a:spLocks/>
          </p:cNvSpPr>
          <p:nvPr/>
        </p:nvSpPr>
        <p:spPr>
          <a:xfrm>
            <a:off x="245805" y="1814512"/>
            <a:ext cx="4013044" cy="3986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7338" indent="-2873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20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625475" indent="-2794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-23018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144588" indent="-1730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482725" indent="-2222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lang="en-US" sz="1600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tested parallel I/O using Julia via the </a:t>
            </a:r>
            <a:r>
              <a:rPr lang="en-US" sz="2400" dirty="0">
                <a:hlinkClick r:id="rId3"/>
              </a:rPr>
              <a:t>ADIOS2.jl</a:t>
            </a:r>
            <a:r>
              <a:rPr lang="en-US" sz="2400" dirty="0"/>
              <a:t> Julia bindings</a:t>
            </a:r>
          </a:p>
          <a:p>
            <a:r>
              <a:rPr lang="en-US" sz="2400" dirty="0"/>
              <a:t>ADIOS2 is a high-performance data I/O library funded by the US Department of Energy ASCR (+ GE?)</a:t>
            </a:r>
          </a:p>
          <a:p>
            <a:r>
              <a:rPr lang="en-US" sz="2400" dirty="0"/>
              <a:t>Results are shown for the Orion file system</a:t>
            </a:r>
          </a:p>
          <a:p>
            <a:r>
              <a:rPr lang="en-US" sz="2400" dirty="0"/>
              <a:t>ADIOS2.jl shows negligible overhead </a:t>
            </a:r>
            <a:r>
              <a:rPr lang="en-US" sz="2400" dirty="0" err="1"/>
              <a:t>wrt</a:t>
            </a:r>
            <a:r>
              <a:rPr lang="en-US" sz="2400" dirty="0"/>
              <a:t> ADIOS2 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6E932-C580-C154-6A9C-199F2346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66" y="957263"/>
            <a:ext cx="7778928" cy="5057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3D11F-0BF8-665D-7502-DBA8094A5BF3}"/>
              </a:ext>
            </a:extLst>
          </p:cNvPr>
          <p:cNvSpPr txBox="1"/>
          <p:nvPr/>
        </p:nvSpPr>
        <p:spPr>
          <a:xfrm>
            <a:off x="1719351" y="6133624"/>
            <a:ext cx="106480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Godoy, W. F.,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Podhorszki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Wang, R., Atkins, C., Eisenhauer, G., Gu, J., Parashar M,  ...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Klasky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(2020). </a:t>
            </a:r>
            <a:r>
              <a:rPr lang="en-US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Adios 2: The adaptable input output system. a framework for high-performance data management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SoftwareX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100561.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https://doi.org/10.1016/j.softx.2020.100561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1334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34BD6-9CC2-4A18-68B4-62CB5A39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6090954" cy="48013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analysis on </a:t>
            </a:r>
            <a:r>
              <a:rPr lang="en-US" dirty="0" err="1"/>
              <a:t>JupyterHub</a:t>
            </a:r>
            <a:r>
              <a:rPr lang="en-US" dirty="0"/>
              <a:t> at OLCF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F89C9E-9539-899D-4CEA-29FBEA55765C}"/>
              </a:ext>
            </a:extLst>
          </p:cNvPr>
          <p:cNvSpPr txBox="1">
            <a:spLocks/>
          </p:cNvSpPr>
          <p:nvPr/>
        </p:nvSpPr>
        <p:spPr>
          <a:xfrm>
            <a:off x="396394" y="1246754"/>
            <a:ext cx="5275744" cy="3986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7338" indent="-2873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20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625475" indent="-2794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-23018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144588" indent="-1730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482725" indent="-2222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lang="en-US" sz="1600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linkClick r:id="rId3"/>
              </a:rPr>
              <a:t>https://jupyter.olcf.ornl.gov/</a:t>
            </a:r>
            <a:r>
              <a:rPr lang="en-US" sz="2400" dirty="0"/>
              <a:t> </a:t>
            </a:r>
          </a:p>
          <a:p>
            <a:r>
              <a:rPr lang="en-US" sz="2400" dirty="0"/>
              <a:t>We launched a Julia kernel on </a:t>
            </a:r>
            <a:r>
              <a:rPr lang="en-US" sz="2400" dirty="0" err="1"/>
              <a:t>JupyterHub</a:t>
            </a:r>
            <a:r>
              <a:rPr lang="en-US" sz="2400" dirty="0"/>
              <a:t> to read and analyze data</a:t>
            </a:r>
          </a:p>
          <a:p>
            <a:r>
              <a:rPr lang="en-US" sz="2400" dirty="0"/>
              <a:t>We read with ADIOS2.jl and visualize with </a:t>
            </a:r>
            <a:r>
              <a:rPr lang="en-US" sz="2400" dirty="0" err="1"/>
              <a:t>Makie.jl</a:t>
            </a:r>
            <a:endParaRPr lang="en-US" sz="2400" dirty="0"/>
          </a:p>
          <a:p>
            <a:r>
              <a:rPr lang="en-US" sz="2400" dirty="0"/>
              <a:t>JIT and TTFX (time to first plot) can be a nuance</a:t>
            </a:r>
          </a:p>
          <a:p>
            <a:r>
              <a:rPr lang="en-US" sz="2400" dirty="0" err="1"/>
              <a:t>Pluto.jl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3D11F-0BF8-665D-7502-DBA8094A5BF3}"/>
              </a:ext>
            </a:extLst>
          </p:cNvPr>
          <p:cNvSpPr txBox="1"/>
          <p:nvPr/>
        </p:nvSpPr>
        <p:spPr>
          <a:xfrm>
            <a:off x="1726948" y="6060308"/>
            <a:ext cx="106779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Godoy, W. F.,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Podhorszki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Wang, R., Atkins, C., Eisenhauer, G., Gu, J., Parashar M. ...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Klasky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(2020). Adios 2: The adaptable input output system. a framework for high-performance data management.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SoftwareX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100561.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https://doi.org/10.1016/j.softx.2020.100561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4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41E48D-E6B9-2AD0-1CA5-105B38B0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48" y="198629"/>
            <a:ext cx="4816331" cy="573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08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AFC7BC6-920F-7E50-CFC8-20514547C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36" y="141865"/>
            <a:ext cx="4047899" cy="20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96B314-B338-E04B-BA6C-8B64130494BB}"/>
              </a:ext>
            </a:extLst>
          </p:cNvPr>
          <p:cNvSpPr txBox="1">
            <a:spLocks/>
          </p:cNvSpPr>
          <p:nvPr/>
        </p:nvSpPr>
        <p:spPr bwMode="auto">
          <a:xfrm>
            <a:off x="369269" y="140473"/>
            <a:ext cx="9509885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dirty="0"/>
              <a:t>Research efforts: Impact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4A5C0F-EACA-A806-7314-8F89B6DAE2FE}"/>
              </a:ext>
            </a:extLst>
          </p:cNvPr>
          <p:cNvSpPr txBox="1">
            <a:spLocks/>
          </p:cNvSpPr>
          <p:nvPr/>
        </p:nvSpPr>
        <p:spPr>
          <a:xfrm>
            <a:off x="285691" y="622372"/>
            <a:ext cx="4726349" cy="3142693"/>
          </a:xfrm>
          <a:prstGeom prst="rect">
            <a:avLst/>
          </a:prstGeom>
        </p:spPr>
        <p:txBody>
          <a:bodyPr/>
          <a:lstStyle>
            <a:lvl1pPr marL="287338" indent="-28733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8975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30288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Can we make HPC more accessible?</a:t>
            </a:r>
          </a:p>
          <a:p>
            <a:r>
              <a:rPr lang="en-US" sz="1600" dirty="0"/>
              <a:t>Investigate new approaches in the post-ECP landscape: Julia for HPC, LLMs for HPC</a:t>
            </a:r>
          </a:p>
          <a:p>
            <a:r>
              <a:rPr lang="en-US" sz="1600" dirty="0"/>
              <a:t>Enabled me to mentor in our internship program for the last 3 years (Intern got prestigious DOE CGSF fellowship and share her story at SC23 main stage)</a:t>
            </a:r>
          </a:p>
          <a:p>
            <a:r>
              <a:rPr lang="en-US" sz="1600" dirty="0"/>
              <a:t>Build a “Julia for HPC” community </a:t>
            </a:r>
            <a:r>
              <a:rPr lang="en-US" sz="1600" dirty="0">
                <a:hlinkClick r:id="rId4"/>
              </a:rPr>
              <a:t>https://juliaparallel.org/resources/</a:t>
            </a:r>
            <a:r>
              <a:rPr lang="en-US" sz="1600" dirty="0"/>
              <a:t> </a:t>
            </a:r>
          </a:p>
          <a:p>
            <a:r>
              <a:rPr lang="en-US" sz="1600" dirty="0"/>
              <a:t>Explore LLMs for scientific languages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CF61C-AA70-3DF6-C01D-645851811F84}"/>
              </a:ext>
            </a:extLst>
          </p:cNvPr>
          <p:cNvSpPr txBox="1"/>
          <p:nvPr/>
        </p:nvSpPr>
        <p:spPr>
          <a:xfrm>
            <a:off x="5124213" y="4773638"/>
            <a:ext cx="66685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Highlights: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Julia for HPC </a:t>
            </a:r>
            <a:r>
              <a:rPr lang="en-US" b="1" dirty="0"/>
              <a:t>research</a:t>
            </a:r>
            <a:r>
              <a:rPr lang="en-US" dirty="0"/>
              <a:t> and </a:t>
            </a:r>
            <a:r>
              <a:rPr lang="en-US" b="1" dirty="0"/>
              <a:t>community</a:t>
            </a:r>
            <a:r>
              <a:rPr lang="en-US" dirty="0"/>
              <a:t> activities: tutorials, papers, SC </a:t>
            </a:r>
            <a:r>
              <a:rPr lang="en-US" dirty="0" err="1"/>
              <a:t>BoFs</a:t>
            </a:r>
            <a:r>
              <a:rPr lang="en-US" dirty="0"/>
              <a:t> 22/23, </a:t>
            </a:r>
            <a:r>
              <a:rPr lang="en-US" b="1" dirty="0"/>
              <a:t>SC24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2023 IPDPS HIPS workshop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2023 ICPP P2S2 paper on generative AI for HPC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Best Paper at the SC23 WORKS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EDDAE8F-7D8A-53C9-5AE8-AFFF1583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" y="5356829"/>
            <a:ext cx="3933416" cy="111415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E8B65E3-31A4-904D-C620-953113CC5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99" y="4122295"/>
            <a:ext cx="4407741" cy="974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02EF21-4AC6-CAC3-51FF-232BA6AC2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36" y="2225605"/>
            <a:ext cx="4047899" cy="23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6346E84-475C-B612-F1AC-B8DD4E0B4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3270" y="1339237"/>
            <a:ext cx="3398729" cy="978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67AB95-D9FC-CEE5-E622-C1466374F3B0}"/>
              </a:ext>
            </a:extLst>
          </p:cNvPr>
          <p:cNvSpPr txBox="1"/>
          <p:nvPr/>
        </p:nvSpPr>
        <p:spPr>
          <a:xfrm>
            <a:off x="7175786" y="4702248"/>
            <a:ext cx="4616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https://shinstitute.org/srp-mentor-spotlight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72876-57AD-1776-9FDF-F7AF34474AA1}"/>
              </a:ext>
            </a:extLst>
          </p:cNvPr>
          <p:cNvSpPr txBox="1"/>
          <p:nvPr/>
        </p:nvSpPr>
        <p:spPr>
          <a:xfrm>
            <a:off x="9484271" y="140473"/>
            <a:ext cx="2568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https://www.youtube.com/watch?v=E2a7jXFp21Y&amp;t=1590s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A screenshot of a website&#10;&#10;Description automatically generated">
            <a:extLst>
              <a:ext uri="{FF2B5EF4-FFF2-40B4-BE49-F238E27FC236}">
                <a16:creationId xmlns:a16="http://schemas.microsoft.com/office/drawing/2014/main" id="{6D2688CE-7A0D-722F-D49D-2773DECA47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3494" y="2170745"/>
            <a:ext cx="2568063" cy="24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65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22370"/>
            <a:ext cx="11646618" cy="480131"/>
          </a:xfrm>
        </p:spPr>
        <p:txBody>
          <a:bodyPr/>
          <a:lstStyle/>
          <a:p>
            <a:r>
              <a:rPr lang="en-US" b="1" dirty="0" err="1"/>
              <a:t>ChatHPC</a:t>
            </a:r>
            <a:r>
              <a:rPr lang="en-US" b="1" dirty="0"/>
              <a:t>:</a:t>
            </a:r>
            <a:r>
              <a:rPr lang="en-US" sz="2400" b="1" dirty="0"/>
              <a:t> upcoming ASCR AI4S Durban and Prod AI-Ass HPC SW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0" y="826477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63766D-DDF9-D9D0-BB11-0753136B2AF3}"/>
              </a:ext>
            </a:extLst>
          </p:cNvPr>
          <p:cNvSpPr txBox="1">
            <a:spLocks/>
          </p:cNvSpPr>
          <p:nvPr/>
        </p:nvSpPr>
        <p:spPr bwMode="auto">
          <a:xfrm>
            <a:off x="332068" y="657953"/>
            <a:ext cx="11255290" cy="576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Automatic Parallelization</a:t>
            </a:r>
          </a:p>
          <a:p>
            <a:pPr lvl="1"/>
            <a:r>
              <a:rPr lang="en-US" sz="1600" dirty="0"/>
              <a:t>AMDGPU and </a:t>
            </a:r>
            <a:r>
              <a:rPr lang="en-US" sz="1600" dirty="0" err="1"/>
              <a:t>OneAPI</a:t>
            </a:r>
            <a:r>
              <a:rPr lang="en-US" sz="1600" dirty="0"/>
              <a:t> (maybe others like MPI, DAGGER, …)</a:t>
            </a:r>
          </a:p>
          <a:p>
            <a:r>
              <a:rPr lang="en-US" sz="2000" dirty="0"/>
              <a:t>Automatic Translation</a:t>
            </a:r>
          </a:p>
          <a:p>
            <a:r>
              <a:rPr lang="en-US" sz="2000" dirty="0"/>
              <a:t>LLM Agents</a:t>
            </a:r>
          </a:p>
          <a:p>
            <a:r>
              <a:rPr lang="en-US" sz="2000" dirty="0"/>
              <a:t>Training (fine-tuning) of Specific HPC targets</a:t>
            </a:r>
          </a:p>
          <a:p>
            <a:pPr lvl="1"/>
            <a:r>
              <a:rPr lang="en-US" sz="1600" dirty="0"/>
              <a:t>Algorithms</a:t>
            </a:r>
          </a:p>
          <a:p>
            <a:pPr lvl="1"/>
            <a:r>
              <a:rPr lang="en-US" sz="1600" dirty="0"/>
              <a:t>Optimizations</a:t>
            </a:r>
          </a:p>
          <a:p>
            <a:r>
              <a:rPr lang="en-US" sz="2000" dirty="0"/>
              <a:t>Involve other languages </a:t>
            </a:r>
          </a:p>
          <a:p>
            <a:pPr lvl="1"/>
            <a:r>
              <a:rPr lang="en-US" sz="1600" dirty="0"/>
              <a:t>Fortran, C, C++, Python, …</a:t>
            </a:r>
          </a:p>
          <a:p>
            <a:r>
              <a:rPr lang="en-US" sz="2000" dirty="0"/>
              <a:t>Involve other tools</a:t>
            </a:r>
          </a:p>
          <a:p>
            <a:pPr lvl="1"/>
            <a:r>
              <a:rPr lang="en-US" sz="1600" dirty="0"/>
              <a:t>Profilers, Libraries, Models</a:t>
            </a:r>
          </a:p>
          <a:p>
            <a:r>
              <a:rPr lang="en-US" sz="2000" dirty="0"/>
              <a:t>Initial evaluation</a:t>
            </a:r>
          </a:p>
          <a:p>
            <a:pPr lvl="1"/>
            <a:endParaRPr lang="en-US" sz="1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116831-A307-2DDF-0C10-937A8DCE3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8579" y="1039833"/>
            <a:ext cx="5376478" cy="38858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9C4759-22F2-0CEA-7BB7-20B6BB61E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181" y="5248405"/>
            <a:ext cx="4013024" cy="1285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BA95AD-D8F0-3872-BF5D-88556F1E9B18}"/>
              </a:ext>
            </a:extLst>
          </p:cNvPr>
          <p:cNvSpPr txBox="1"/>
          <p:nvPr/>
        </p:nvSpPr>
        <p:spPr>
          <a:xfrm>
            <a:off x="3064181" y="6534100"/>
            <a:ext cx="611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Open Sans" panose="020B0606030504020204" pitchFamily="34" charset="0"/>
                <a:hlinkClick r:id="rId6"/>
              </a:rPr>
              <a:t>https://doi.org/10.1002/cpe.8269</a:t>
            </a:r>
            <a:endParaRPr lang="en-US" dirty="0"/>
          </a:p>
        </p:txBody>
      </p:sp>
      <p:sp>
        <p:nvSpPr>
          <p:cNvPr id="6" name="Bent-Up Arrow 5">
            <a:extLst>
              <a:ext uri="{FF2B5EF4-FFF2-40B4-BE49-F238E27FC236}">
                <a16:creationId xmlns:a16="http://schemas.microsoft.com/office/drawing/2014/main" id="{A7C0A35E-3785-F5B6-EE74-E0BFD5365CD2}"/>
              </a:ext>
            </a:extLst>
          </p:cNvPr>
          <p:cNvSpPr/>
          <p:nvPr/>
        </p:nvSpPr>
        <p:spPr>
          <a:xfrm rot="5400000">
            <a:off x="2091224" y="5703784"/>
            <a:ext cx="767443" cy="634621"/>
          </a:xfrm>
          <a:prstGeom prst="bentUp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A green and white text&#10;&#10;Description automatically generated">
            <a:extLst>
              <a:ext uri="{FF2B5EF4-FFF2-40B4-BE49-F238E27FC236}">
                <a16:creationId xmlns:a16="http://schemas.microsoft.com/office/drawing/2014/main" id="{96B00129-FF07-4417-8B58-A09DE4940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860" y="5128688"/>
            <a:ext cx="3622197" cy="11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9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535531"/>
          </a:xfrm>
        </p:spPr>
        <p:txBody>
          <a:bodyPr/>
          <a:lstStyle/>
          <a:p>
            <a:r>
              <a:rPr lang="en-US" b="1" dirty="0"/>
              <a:t>Code/Kernel Generation (CUDA)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1" y="826477"/>
            <a:ext cx="8529368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F7D7189-BB6D-E1C8-FA2F-DB81859C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016" y="413376"/>
            <a:ext cx="4282084" cy="597678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C469FF7-38C4-7C03-7DC0-FAFDDB1AC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825" y="948908"/>
            <a:ext cx="6440320" cy="53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01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535531"/>
          </a:xfrm>
        </p:spPr>
        <p:txBody>
          <a:bodyPr/>
          <a:lstStyle/>
          <a:p>
            <a:r>
              <a:rPr lang="en-US" b="1" dirty="0"/>
              <a:t>Automatic Parallelization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1" y="826477"/>
            <a:ext cx="8529368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pic>
        <p:nvPicPr>
          <p:cNvPr id="6" name="Picture 5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456774E8-AF1C-ECB5-D18C-F184A1EE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0" y="2789214"/>
            <a:ext cx="4892403" cy="2119543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FF5D27-4E4C-B8AE-9636-F8A96EE2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13" y="194686"/>
            <a:ext cx="5349028" cy="65730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B296E5-2BE8-9F49-D1D3-3A94C8F9158C}"/>
              </a:ext>
            </a:extLst>
          </p:cNvPr>
          <p:cNvSpPr txBox="1">
            <a:spLocks/>
          </p:cNvSpPr>
          <p:nvPr/>
        </p:nvSpPr>
        <p:spPr bwMode="auto">
          <a:xfrm>
            <a:off x="547859" y="976079"/>
            <a:ext cx="6289724" cy="287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Do you see anything weird in the code?</a:t>
            </a:r>
          </a:p>
          <a:p>
            <a:pPr lvl="1"/>
            <a:r>
              <a:rPr lang="en-US" sz="2000" dirty="0"/>
              <a:t>The function </a:t>
            </a:r>
            <a:r>
              <a:rPr lang="en-US" sz="2000" dirty="0" err="1"/>
              <a:t>warp_reduce_sum</a:t>
            </a:r>
            <a:r>
              <a:rPr lang="en-US" sz="2000" dirty="0"/>
              <a:t> is not necessary (hallucination?)</a:t>
            </a:r>
          </a:p>
          <a:p>
            <a:pPr lvl="1"/>
            <a:r>
              <a:rPr lang="en-US" sz="2000" dirty="0"/>
              <a:t>The code is functional despite this</a:t>
            </a:r>
          </a:p>
        </p:txBody>
      </p:sp>
    </p:spTree>
    <p:extLst>
      <p:ext uri="{BB962C8B-B14F-4D97-AF65-F5344CB8AC3E}">
        <p14:creationId xmlns:p14="http://schemas.microsoft.com/office/powerpoint/2010/main" val="1954619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279CB-FA4A-8705-66C9-3AFA66BB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3C03-4B74-E4A0-FF7A-4D54ACB3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3982-1C2B-7FD4-2F39-7F0DA8453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279" y="1160980"/>
            <a:ext cx="5507832" cy="5003514"/>
          </a:xfrm>
        </p:spPr>
        <p:txBody>
          <a:bodyPr wrap="square" anchor="t">
            <a:normAutofit/>
          </a:bodyPr>
          <a:lstStyle/>
          <a:p>
            <a:pPr marL="177796" indent="0">
              <a:buNone/>
            </a:pPr>
            <a:endParaRPr lang="en-US" dirty="0"/>
          </a:p>
          <a:p>
            <a:r>
              <a:rPr lang="en-US" dirty="0"/>
              <a:t>Julia’s </a:t>
            </a:r>
            <a:r>
              <a:rPr lang="en-US" b="1" dirty="0"/>
              <a:t>value proposition</a:t>
            </a:r>
            <a:r>
              <a:rPr lang="en-US" dirty="0"/>
              <a:t> for science: LLVM + Coordinated Ecosystem</a:t>
            </a:r>
          </a:p>
          <a:p>
            <a:endParaRPr lang="en-US" dirty="0"/>
          </a:p>
          <a:p>
            <a:r>
              <a:rPr lang="en-US" b="1" dirty="0"/>
              <a:t>Research</a:t>
            </a:r>
            <a:r>
              <a:rPr lang="en-US" dirty="0"/>
              <a:t>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Community</a:t>
            </a:r>
            <a:r>
              <a:rPr lang="en-US" dirty="0">
                <a:solidFill>
                  <a:schemeClr val="accent6"/>
                </a:solidFill>
              </a:rPr>
              <a:t> efforts</a:t>
            </a:r>
          </a:p>
          <a:p>
            <a:endParaRPr lang="en-US" dirty="0"/>
          </a:p>
          <a:p>
            <a:r>
              <a:rPr lang="en-US" b="1" dirty="0" err="1"/>
              <a:t>JACC.jl</a:t>
            </a:r>
            <a:r>
              <a:rPr lang="en-US" dirty="0"/>
              <a:t> performance portability in Julia</a:t>
            </a:r>
          </a:p>
          <a:p>
            <a:endParaRPr lang="en-US" dirty="0"/>
          </a:p>
          <a:p>
            <a:r>
              <a:rPr lang="en-US" dirty="0"/>
              <a:t>Summary and Final Thoughts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two-lang problem">
            <a:extLst>
              <a:ext uri="{FF2B5EF4-FFF2-40B4-BE49-F238E27FC236}">
                <a16:creationId xmlns:a16="http://schemas.microsoft.com/office/drawing/2014/main" id="{A9729FF9-F105-8B94-F7AB-05559A19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544" y="514385"/>
            <a:ext cx="5504688" cy="29312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C34B2CE6-A967-4D48-BDFB-EAFA2369919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600"/>
                </a:spcAft>
              </a:pPr>
              <a:t>28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D1FC8-5D18-A87E-ED19-9A48893B440F}"/>
              </a:ext>
            </a:extLst>
          </p:cNvPr>
          <p:cNvSpPr txBox="1"/>
          <p:nvPr/>
        </p:nvSpPr>
        <p:spPr>
          <a:xfrm>
            <a:off x="6885288" y="3429000"/>
            <a:ext cx="45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https://pde-on-gpu.vaw.ethz.ch/lecture7</a:t>
            </a:r>
            <a:endParaRPr lang="en-US" dirty="0"/>
          </a:p>
        </p:txBody>
      </p:sp>
      <p:pic>
        <p:nvPicPr>
          <p:cNvPr id="7" name="Picture 6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220FF037-A437-DA80-9328-C7A232C8F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91" y="4384110"/>
            <a:ext cx="5382594" cy="2088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EBEBE3-4289-9500-9D1A-9591EF3BDAC0}"/>
              </a:ext>
            </a:extLst>
          </p:cNvPr>
          <p:cNvSpPr txBox="1"/>
          <p:nvPr/>
        </p:nvSpPr>
        <p:spPr>
          <a:xfrm>
            <a:off x="6563639" y="6399014"/>
            <a:ext cx="611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https://scientificcoder.com/my-target-audience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7254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8FC7-B9C4-4C69-BB45-8D8A5132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21" y="105226"/>
            <a:ext cx="11415229" cy="535531"/>
          </a:xfrm>
        </p:spPr>
        <p:txBody>
          <a:bodyPr/>
          <a:lstStyle/>
          <a:p>
            <a:r>
              <a:rPr lang="en-US" dirty="0"/>
              <a:t>Julia Community Efforts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F4E83-A48D-314F-A760-B610637CE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856" y="1985338"/>
            <a:ext cx="3130635" cy="990883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6F178E1-6C43-374E-92A0-D3DD3EABC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9522" y="640756"/>
            <a:ext cx="5217818" cy="4995545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Building </a:t>
            </a:r>
            <a:r>
              <a:rPr lang="en-US" b="1" dirty="0"/>
              <a:t>WORKFORCE?</a:t>
            </a:r>
          </a:p>
          <a:p>
            <a:r>
              <a:rPr lang="en-US" dirty="0"/>
              <a:t>External Engagements with Julia HPC</a:t>
            </a:r>
          </a:p>
          <a:p>
            <a:pPr lvl="1"/>
            <a:r>
              <a:rPr lang="en-US" dirty="0"/>
              <a:t>Monthly meetings with stakeholders</a:t>
            </a:r>
          </a:p>
          <a:p>
            <a:pPr lvl="1"/>
            <a:r>
              <a:rPr lang="en-US" dirty="0">
                <a:hlinkClick r:id="rId4"/>
              </a:rPr>
              <a:t>JuliaCon 2022/2023 HPC minisymposium</a:t>
            </a:r>
            <a:endParaRPr lang="en-US" dirty="0"/>
          </a:p>
          <a:p>
            <a:pPr lvl="1"/>
            <a:r>
              <a:rPr lang="en-US" dirty="0"/>
              <a:t>Julia HPC Position paper</a:t>
            </a:r>
          </a:p>
          <a:p>
            <a:pPr lvl="1"/>
            <a:r>
              <a:rPr lang="en-US" dirty="0">
                <a:hlinkClick r:id="rId5"/>
              </a:rPr>
              <a:t>ECP BoF Session on Rapid Prototyping for HPC using Julia, Python Numba, Flang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SC22/23 BoF “Julia for HPC”</a:t>
            </a:r>
            <a:endParaRPr lang="en-US" dirty="0"/>
          </a:p>
          <a:p>
            <a:pPr lvl="1"/>
            <a:r>
              <a:rPr lang="en-US" dirty="0"/>
              <a:t>OLCF/NERSC/SNS Tutorials June 2024 ~100 registrations</a:t>
            </a:r>
          </a:p>
          <a:p>
            <a:pPr lvl="1"/>
            <a:r>
              <a:rPr lang="en-US" b="1" dirty="0"/>
              <a:t>Upcoming SC24 1</a:t>
            </a:r>
            <a:r>
              <a:rPr lang="en-US" b="1" baseline="30000" dirty="0"/>
              <a:t>st</a:t>
            </a:r>
            <a:r>
              <a:rPr lang="en-US" b="1" dirty="0"/>
              <a:t> Julia for HPC Tutorial</a:t>
            </a:r>
          </a:p>
          <a:p>
            <a:pPr lvl="1"/>
            <a:r>
              <a:rPr lang="en-US" b="1" dirty="0"/>
              <a:t>Paper accepted at SC24 WACCPD</a:t>
            </a:r>
          </a:p>
          <a:p>
            <a:pPr lvl="1"/>
            <a:r>
              <a:rPr lang="en-US" b="1" dirty="0"/>
              <a:t>Best poster nomination at SC24</a:t>
            </a:r>
          </a:p>
          <a:p>
            <a:r>
              <a:rPr lang="en-US" dirty="0"/>
              <a:t>Internal Engagements</a:t>
            </a:r>
          </a:p>
          <a:p>
            <a:pPr lvl="1"/>
            <a:r>
              <a:rPr lang="en-US" dirty="0"/>
              <a:t>Tutorials at ORNL Software and Data Expo</a:t>
            </a:r>
          </a:p>
          <a:p>
            <a:pPr lvl="1"/>
            <a:r>
              <a:rPr lang="en-US" dirty="0">
                <a:hlinkClick r:id="rId7"/>
              </a:rPr>
              <a:t>Julia Workshop for ORNL Science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OLCF User Call: Julia for HPC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8925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D5871-6636-BD4C-B182-E119E1F222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926" y="251317"/>
            <a:ext cx="6346856" cy="1644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E0227-5CB6-2248-8E8B-12F4B8CD17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5869" y="3837511"/>
            <a:ext cx="3239930" cy="128840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4B720F-7827-F032-E627-AD7FDB65E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71" y="2147901"/>
            <a:ext cx="2922991" cy="164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F591AB7-47FE-34C2-B51E-DA144BF9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70" y="4962074"/>
            <a:ext cx="3097712" cy="164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48F6B71-59D9-E631-90C3-9E6F404AC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541" y="3480160"/>
            <a:ext cx="2998965" cy="144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DD588-8495-D368-412A-53A7D700C10B}"/>
              </a:ext>
            </a:extLst>
          </p:cNvPr>
          <p:cNvSpPr txBox="1"/>
          <p:nvPr/>
        </p:nvSpPr>
        <p:spPr>
          <a:xfrm>
            <a:off x="10076967" y="3138528"/>
            <a:ext cx="7441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SC23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4FFD-179E-C566-BA5C-B989AF7E7C2A}"/>
              </a:ext>
            </a:extLst>
          </p:cNvPr>
          <p:cNvSpPr txBox="1"/>
          <p:nvPr/>
        </p:nvSpPr>
        <p:spPr>
          <a:xfrm>
            <a:off x="7068057" y="1863712"/>
            <a:ext cx="7441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SC22</a:t>
            </a:r>
          </a:p>
        </p:txBody>
      </p:sp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040F01E-F88C-2CE8-6822-E6230474F5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5869" y="5170913"/>
            <a:ext cx="3239930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3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856-2527-D442-9C1D-D241E61E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9F78A-2C23-1B4A-BA6A-81C6332F5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279" y="1160980"/>
            <a:ext cx="5507832" cy="5003514"/>
          </a:xfrm>
        </p:spPr>
        <p:txBody>
          <a:bodyPr wrap="square" anchor="t">
            <a:normAutofit/>
          </a:bodyPr>
          <a:lstStyle/>
          <a:p>
            <a:pPr marL="177796" indent="0">
              <a:buNone/>
            </a:pPr>
            <a:endParaRPr lang="en-US" dirty="0"/>
          </a:p>
          <a:p>
            <a:r>
              <a:rPr lang="en-US" dirty="0"/>
              <a:t>Julia’s </a:t>
            </a:r>
            <a:r>
              <a:rPr lang="en-US" b="1" dirty="0"/>
              <a:t>value proposition</a:t>
            </a:r>
            <a:r>
              <a:rPr lang="en-US" dirty="0"/>
              <a:t> for science: LLVM + Coordinated Ecosystem</a:t>
            </a:r>
          </a:p>
          <a:p>
            <a:endParaRPr lang="en-US" dirty="0"/>
          </a:p>
          <a:p>
            <a:r>
              <a:rPr lang="en-US" b="1" dirty="0"/>
              <a:t>Research</a:t>
            </a:r>
            <a:r>
              <a:rPr lang="en-US" dirty="0"/>
              <a:t>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b="1" dirty="0"/>
              <a:t>Community</a:t>
            </a:r>
            <a:r>
              <a:rPr lang="en-US" dirty="0"/>
              <a:t> efforts</a:t>
            </a:r>
          </a:p>
          <a:p>
            <a:endParaRPr lang="en-US" dirty="0"/>
          </a:p>
          <a:p>
            <a:r>
              <a:rPr lang="en-US" b="1" dirty="0" err="1"/>
              <a:t>JACC.jl</a:t>
            </a:r>
            <a:r>
              <a:rPr lang="en-US" dirty="0"/>
              <a:t> performance portability in Julia</a:t>
            </a:r>
          </a:p>
          <a:p>
            <a:endParaRPr lang="en-US" dirty="0"/>
          </a:p>
          <a:p>
            <a:r>
              <a:rPr lang="en-US" dirty="0"/>
              <a:t>Summary and Acknowledgements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two-lang problem">
            <a:extLst>
              <a:ext uri="{FF2B5EF4-FFF2-40B4-BE49-F238E27FC236}">
                <a16:creationId xmlns:a16="http://schemas.microsoft.com/office/drawing/2014/main" id="{AA0DB0A1-806B-2C07-692E-8B347901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544" y="514385"/>
            <a:ext cx="5504688" cy="29312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5884CF3-52EC-4245-8330-C52BAA81C33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600"/>
                </a:spcAft>
              </a:pPr>
              <a:t>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A5615-B654-D32B-D4C5-12D7259AEBEA}"/>
              </a:ext>
            </a:extLst>
          </p:cNvPr>
          <p:cNvSpPr txBox="1"/>
          <p:nvPr/>
        </p:nvSpPr>
        <p:spPr>
          <a:xfrm>
            <a:off x="6885288" y="3429000"/>
            <a:ext cx="45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https://pde-on-gpu.vaw.ethz.ch/lecture7</a:t>
            </a:r>
            <a:endParaRPr lang="en-US" dirty="0"/>
          </a:p>
        </p:txBody>
      </p:sp>
      <p:pic>
        <p:nvPicPr>
          <p:cNvPr id="7" name="Picture 6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86F1C2A1-2F5C-D71E-E5A3-5B83172F2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91" y="4384110"/>
            <a:ext cx="5382594" cy="2088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E35F5C-FA77-4BB4-D5D4-7F6E0FA7BC7F}"/>
              </a:ext>
            </a:extLst>
          </p:cNvPr>
          <p:cNvSpPr txBox="1"/>
          <p:nvPr/>
        </p:nvSpPr>
        <p:spPr>
          <a:xfrm>
            <a:off x="6563639" y="6399014"/>
            <a:ext cx="611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https://scientificcoder.com/my-target-audience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894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00" y="90605"/>
            <a:ext cx="11425200" cy="480131"/>
          </a:xfrm>
        </p:spPr>
        <p:txBody>
          <a:bodyPr/>
          <a:lstStyle/>
          <a:p>
            <a:r>
              <a:rPr lang="en-US" dirty="0"/>
              <a:t>Community Efforts in HPC: more frameworks written in Julia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5922C-576A-CA43-8CA2-6A5AD31CF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823" y="592205"/>
            <a:ext cx="4029275" cy="478926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HPC “backends”: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3"/>
              </a:rPr>
              <a:t>https://juliagpu.org/: AMDGPU.jl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4"/>
              </a:rPr>
              <a:t>CUDA.jl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5"/>
              </a:rPr>
              <a:t>OneAPI.jl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20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6"/>
              </a:rPr>
              <a:t>Metal.jl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  <a:hlinkClick r:id="rId7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7"/>
              </a:rPr>
              <a:t>KernelAbstractions.jl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8"/>
              </a:rPr>
              <a:t>JACC.jl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9"/>
              </a:rPr>
              <a:t>MPI.jl</a:t>
            </a: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0"/>
              </a:rPr>
              <a:t>Threads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(part of Base)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1"/>
              </a:rPr>
              <a:t>ADIOS2.jl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2"/>
              </a:rPr>
              <a:t>HDF5.jl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3"/>
              </a:rPr>
              <a:t>Monthly HPC Call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(Valentin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Churavy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MIT)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4"/>
              </a:rPr>
              <a:t>Porting miniWeather App to Julia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Youngsung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Kim, Hyun Kang, and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Sarat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Sreepathi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CSED)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5"/>
              </a:rPr>
              <a:t>Julia + Sunway + QC at SC22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30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D10CA-BFF2-754B-A68E-8B4F4AEEB330}"/>
              </a:ext>
            </a:extLst>
          </p:cNvPr>
          <p:cNvSpPr txBox="1"/>
          <p:nvPr/>
        </p:nvSpPr>
        <p:spPr>
          <a:xfrm>
            <a:off x="4469883" y="615435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6"/>
              </a:rPr>
              <a:t>https://github.com/omlins/julia-gpu-course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47330-6572-0D49-8B2D-E5678AC092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5770" y="1072972"/>
            <a:ext cx="3485048" cy="1053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5CA83-1C7E-8A43-BFA7-055C653DFF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5790" y="2646723"/>
            <a:ext cx="2921449" cy="9665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CDDD1F-45B9-304B-91BB-A55FC43A3BEE}"/>
              </a:ext>
            </a:extLst>
          </p:cNvPr>
          <p:cNvSpPr txBox="1"/>
          <p:nvPr/>
        </p:nvSpPr>
        <p:spPr>
          <a:xfrm>
            <a:off x="4469073" y="2215766"/>
            <a:ext cx="5813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9"/>
              </a:rPr>
              <a:t>https://enccs.github.io/Julia-for-HPC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7AD4CA-5D9A-D04B-A1E8-8D32C25D04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68152" y="5379856"/>
            <a:ext cx="4269314" cy="662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17D5D2-BD10-1246-93E0-7CB3AEA338F9}"/>
              </a:ext>
            </a:extLst>
          </p:cNvPr>
          <p:cNvSpPr txBox="1"/>
          <p:nvPr/>
        </p:nvSpPr>
        <p:spPr>
          <a:xfrm>
            <a:off x="4469883" y="4979436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1"/>
              </a:rPr>
              <a:t>https://docs.dftk.org/stable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AD435F-FA30-5C45-A361-FB5B1DBC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512" y="709687"/>
            <a:ext cx="2352483" cy="23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849D2E-FC83-3D4B-A56A-396135E71EF3}"/>
              </a:ext>
            </a:extLst>
          </p:cNvPr>
          <p:cNvSpPr txBox="1"/>
          <p:nvPr/>
        </p:nvSpPr>
        <p:spPr>
          <a:xfrm>
            <a:off x="9313136" y="502006"/>
            <a:ext cx="3443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3"/>
              </a:rPr>
              <a:t>Top15 most popular packages</a:t>
            </a:r>
            <a:r>
              <a:rPr lang="en-US" sz="1200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03A683-5851-4846-8151-2010705DD33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08773" y="4074903"/>
            <a:ext cx="3033747" cy="11571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8553B4-75CC-C441-A8E1-FB442C392913}"/>
              </a:ext>
            </a:extLst>
          </p:cNvPr>
          <p:cNvSpPr txBox="1"/>
          <p:nvPr/>
        </p:nvSpPr>
        <p:spPr>
          <a:xfrm>
            <a:off x="9008773" y="3779753"/>
            <a:ext cx="2921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5" tooltip="https://sinews.siam.org/Details-Page/rapid-prototyping-with-julia-from-mathematics-to-fast-code"/>
              </a:rPr>
              <a:t>ECP ExaSDG on Summit</a:t>
            </a:r>
            <a:r>
              <a:rPr lang="en-US" sz="14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9CD4F5-4DCE-0F44-82EB-2DB341CE343A}"/>
              </a:ext>
            </a:extLst>
          </p:cNvPr>
          <p:cNvSpPr txBox="1"/>
          <p:nvPr/>
        </p:nvSpPr>
        <p:spPr>
          <a:xfrm>
            <a:off x="4748880" y="6242565"/>
            <a:ext cx="258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6"/>
              </a:rPr>
              <a:t>https://juliaastro.github.io/dev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BD459E-14E4-8914-5081-064B9DDF14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64875" y="5290946"/>
            <a:ext cx="3202212" cy="137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F5FD1-A0AC-AAA8-B953-0B0F89FED2FF}"/>
              </a:ext>
            </a:extLst>
          </p:cNvPr>
          <p:cNvSpPr txBox="1"/>
          <p:nvPr/>
        </p:nvSpPr>
        <p:spPr>
          <a:xfrm>
            <a:off x="4748880" y="6515330"/>
            <a:ext cx="6468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8"/>
              </a:rPr>
              <a:t>https://github.com/JuliaParallel</a:t>
            </a:r>
            <a:r>
              <a:rPr 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0BB7D-CA8F-5015-987E-C1E90825B6A9}"/>
              </a:ext>
            </a:extLst>
          </p:cNvPr>
          <p:cNvSpPr txBox="1"/>
          <p:nvPr/>
        </p:nvSpPr>
        <p:spPr>
          <a:xfrm>
            <a:off x="4469073" y="4082708"/>
            <a:ext cx="303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9"/>
              </a:rPr>
              <a:t>https://github.com/CliMA</a:t>
            </a:r>
            <a:r>
              <a:rPr lang="en-US" dirty="0"/>
              <a:t> 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F28AE83-9809-4845-042F-D2EEC85FEAB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74866" y="5621310"/>
            <a:ext cx="2849634" cy="839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F043CC-6798-171C-C763-F30566B15045}"/>
              </a:ext>
            </a:extLst>
          </p:cNvPr>
          <p:cNvSpPr txBox="1"/>
          <p:nvPr/>
        </p:nvSpPr>
        <p:spPr>
          <a:xfrm>
            <a:off x="4469073" y="4501649"/>
            <a:ext cx="426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1"/>
              </a:rPr>
              <a:t>https://github.com/SunnySuite/Sunny.jl</a:t>
            </a:r>
            <a:r>
              <a:rPr lang="en-US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3D711-4841-ED3E-6A6A-AC964A1CEA9D}"/>
              </a:ext>
            </a:extLst>
          </p:cNvPr>
          <p:cNvSpPr txBox="1"/>
          <p:nvPr/>
        </p:nvSpPr>
        <p:spPr>
          <a:xfrm>
            <a:off x="8916367" y="2674327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2"/>
              </a:rPr>
              <a:t>https://sciml.ai/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68A26-23D0-0149-B97A-6DD91ED6CB28}"/>
              </a:ext>
            </a:extLst>
          </p:cNvPr>
          <p:cNvSpPr txBox="1"/>
          <p:nvPr/>
        </p:nvSpPr>
        <p:spPr>
          <a:xfrm>
            <a:off x="8916367" y="3342965"/>
            <a:ext cx="3299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3"/>
              </a:rPr>
              <a:t>https://github.com/ProjectTorreyPines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0BC36-4140-69BD-070A-2E1BD81A92E0}"/>
              </a:ext>
            </a:extLst>
          </p:cNvPr>
          <p:cNvSpPr txBox="1"/>
          <p:nvPr/>
        </p:nvSpPr>
        <p:spPr>
          <a:xfrm>
            <a:off x="8922185" y="3036645"/>
            <a:ext cx="7672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General Atomics:</a:t>
            </a:r>
          </a:p>
        </p:txBody>
      </p:sp>
    </p:spTree>
    <p:extLst>
      <p:ext uri="{BB962C8B-B14F-4D97-AF65-F5344CB8AC3E}">
        <p14:creationId xmlns:p14="http://schemas.microsoft.com/office/powerpoint/2010/main" val="414798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4732"/>
            <a:ext cx="11590609" cy="646331"/>
          </a:xfrm>
        </p:spPr>
        <p:txBody>
          <a:bodyPr/>
          <a:lstStyle/>
          <a:p>
            <a:r>
              <a:rPr lang="en-US" sz="4000" dirty="0">
                <a:latin typeface="Century Gothic"/>
              </a:rPr>
              <a:t>First Julia for ORNL Science Workshop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3B543-3C3E-3D03-EC50-171B23C742E9}"/>
              </a:ext>
            </a:extLst>
          </p:cNvPr>
          <p:cNvSpPr txBox="1"/>
          <p:nvPr/>
        </p:nvSpPr>
        <p:spPr>
          <a:xfrm>
            <a:off x="326571" y="873239"/>
            <a:ext cx="1159060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endParaRPr lang="en-US" sz="16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First event in 2022: 101 registrations, 60 in-person, 51 virtual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1 morning tutorial, working lunch,12 lightning talks 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Event website: </a:t>
            </a:r>
            <a:r>
              <a:rPr lang="en-US" sz="2800" dirty="0">
                <a:cs typeface="Arial"/>
                <a:hlinkClick r:id="rId3"/>
              </a:rPr>
              <a:t>https://ornl.github.io/events/jufos2022/</a:t>
            </a:r>
            <a:r>
              <a:rPr lang="en-US" sz="2800" dirty="0">
                <a:cs typeface="Arial"/>
              </a:rPr>
              <a:t> 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2022: COVID, ECP…Frontier? LLM? ChatGPT?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</p:txBody>
      </p:sp>
      <p:pic>
        <p:nvPicPr>
          <p:cNvPr id="2050" name="Picture 2" descr="Julia (programming language) - Wikipedia">
            <a:extLst>
              <a:ext uri="{FF2B5EF4-FFF2-40B4-BE49-F238E27FC236}">
                <a16:creationId xmlns:a16="http://schemas.microsoft.com/office/drawing/2014/main" id="{7E4D1221-CD90-C055-94BF-5539AA3A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780" y="5571996"/>
            <a:ext cx="1284157" cy="8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31424495-A214-1AF8-DADC-95C086ED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69" y="2515249"/>
            <a:ext cx="4721901" cy="2656069"/>
          </a:xfrm>
          <a:prstGeom prst="rect">
            <a:avLst/>
          </a:prstGeom>
        </p:spPr>
      </p:pic>
      <p:pic>
        <p:nvPicPr>
          <p:cNvPr id="9" name="Picture 8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6B5D65C1-AFF8-3979-0ADA-2BD7D71BA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77" y="2515249"/>
            <a:ext cx="4721901" cy="26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2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4732"/>
            <a:ext cx="11590609" cy="646331"/>
          </a:xfrm>
        </p:spPr>
        <p:txBody>
          <a:bodyPr/>
          <a:lstStyle/>
          <a:p>
            <a:r>
              <a:rPr lang="en-US" sz="4000" dirty="0">
                <a:latin typeface="Century Gothic"/>
              </a:rPr>
              <a:t>Second Julia for ORNL Science Workshop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3B543-3C3E-3D03-EC50-171B23C742E9}"/>
              </a:ext>
            </a:extLst>
          </p:cNvPr>
          <p:cNvSpPr txBox="1"/>
          <p:nvPr/>
        </p:nvSpPr>
        <p:spPr>
          <a:xfrm>
            <a:off x="326571" y="454594"/>
            <a:ext cx="11590609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endParaRPr lang="en-US" sz="16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July workshop: 115 registrations, 75 in-person, 40 virtual, 15 talks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Event Website: </a:t>
            </a:r>
            <a:r>
              <a:rPr lang="en-US" sz="2800" dirty="0">
                <a:cs typeface="Arial"/>
                <a:hlinkClick r:id="rId3"/>
              </a:rPr>
              <a:t>https://ornl.github.io/events/jufos2024/</a:t>
            </a:r>
            <a:r>
              <a:rPr lang="en-US" sz="2800" dirty="0">
                <a:cs typeface="Arial"/>
              </a:rPr>
              <a:t> 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Goals:</a:t>
            </a:r>
          </a:p>
          <a:p>
            <a:pPr marL="782955" lvl="1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Build community (learn, meet people, share your work)</a:t>
            </a:r>
          </a:p>
          <a:p>
            <a:pPr marL="782955" lvl="1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Opportunities for ORNL science</a:t>
            </a:r>
          </a:p>
          <a:p>
            <a:r>
              <a:rPr lang="en-US" sz="2800" dirty="0">
                <a:cs typeface="Arial"/>
              </a:rPr>
              <a:t> </a:t>
            </a:r>
          </a:p>
          <a:p>
            <a:pPr marL="325755" indent="-325755"/>
            <a:endParaRPr lang="en-US" sz="1800" dirty="0">
              <a:cs typeface="Arial"/>
            </a:endParaRPr>
          </a:p>
        </p:txBody>
      </p:sp>
      <p:pic>
        <p:nvPicPr>
          <p:cNvPr id="2050" name="Picture 2" descr="Julia (programming language) - Wikipedia">
            <a:extLst>
              <a:ext uri="{FF2B5EF4-FFF2-40B4-BE49-F238E27FC236}">
                <a16:creationId xmlns:a16="http://schemas.microsoft.com/office/drawing/2014/main" id="{7E4D1221-CD90-C055-94BF-5539AA3A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183" y="2078315"/>
            <a:ext cx="1477245" cy="8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ms response chart. Question title: Why are you interested in this event? (Check all that apply). Number of responses: 115 responses.">
            <a:extLst>
              <a:ext uri="{FF2B5EF4-FFF2-40B4-BE49-F238E27FC236}">
                <a16:creationId xmlns:a16="http://schemas.microsoft.com/office/drawing/2014/main" id="{84F1822A-A808-DC31-FBC6-656AD81C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01" y="2990796"/>
            <a:ext cx="10145843" cy="38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RNL | SAGE">
            <a:extLst>
              <a:ext uri="{FF2B5EF4-FFF2-40B4-BE49-F238E27FC236}">
                <a16:creationId xmlns:a16="http://schemas.microsoft.com/office/drawing/2014/main" id="{86EFDBEE-D35C-CA39-05B6-2FE58A0D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062" y="1192025"/>
            <a:ext cx="1672118" cy="8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39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5756-5C18-9936-0170-05BDA95C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6827-EF9F-71E1-7B66-EAA03E78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4732"/>
            <a:ext cx="11590609" cy="646331"/>
          </a:xfrm>
        </p:spPr>
        <p:txBody>
          <a:bodyPr/>
          <a:lstStyle/>
          <a:p>
            <a:r>
              <a:rPr lang="en-US" sz="4000" dirty="0">
                <a:latin typeface="Century Gothic"/>
              </a:rPr>
              <a:t>Second Julia for ORNL Science Workshop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F40D5-8D57-3721-C8E7-CF58B1005D2C}"/>
              </a:ext>
            </a:extLst>
          </p:cNvPr>
          <p:cNvSpPr txBox="1"/>
          <p:nvPr/>
        </p:nvSpPr>
        <p:spPr>
          <a:xfrm>
            <a:off x="326571" y="454594"/>
            <a:ext cx="1159060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endParaRPr lang="en-US" sz="1600" dirty="0"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Showcased science use-cases and heterogeneous HW </a:t>
            </a:r>
          </a:p>
          <a:p>
            <a:pPr marL="325755" indent="-325755"/>
            <a:endParaRPr lang="en-US" sz="1800" dirty="0">
              <a:cs typeface="Arial"/>
            </a:endParaRPr>
          </a:p>
        </p:txBody>
      </p:sp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34FE6983-B9FA-E81A-BAB9-DF536E9DE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64" y="1853393"/>
            <a:ext cx="4915722" cy="27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SunnySuite/Sunny.jl: Spin dynamics and generalization to SU(N)  coherent states">
            <a:extLst>
              <a:ext uri="{FF2B5EF4-FFF2-40B4-BE49-F238E27FC236}">
                <a16:creationId xmlns:a16="http://schemas.microsoft.com/office/drawing/2014/main" id="{D7CFE0B8-F99C-EBF3-75E6-D6793459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07" y="1270933"/>
            <a:ext cx="2329840" cy="11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o alt text provided for this image">
            <a:extLst>
              <a:ext uri="{FF2B5EF4-FFF2-40B4-BE49-F238E27FC236}">
                <a16:creationId xmlns:a16="http://schemas.microsoft.com/office/drawing/2014/main" id="{6494C848-6486-8A1F-A967-BD2B3278F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9" y="4047566"/>
            <a:ext cx="3407079" cy="191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 alt text provided for this image">
            <a:extLst>
              <a:ext uri="{FF2B5EF4-FFF2-40B4-BE49-F238E27FC236}">
                <a16:creationId xmlns:a16="http://schemas.microsoft.com/office/drawing/2014/main" id="{A1E915F8-1951-62E4-DA4B-84BC9D523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434" y="3818917"/>
            <a:ext cx="3390172" cy="191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057CD-3AF7-5418-64C4-2DDF0ED5B102}"/>
              </a:ext>
            </a:extLst>
          </p:cNvPr>
          <p:cNvSpPr txBox="1"/>
          <p:nvPr/>
        </p:nvSpPr>
        <p:spPr>
          <a:xfrm>
            <a:off x="469559" y="5919560"/>
            <a:ext cx="2699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https://www.graphcore.ai/posts/running-julia-on-graphcore-ipus</a:t>
            </a:r>
            <a:r>
              <a:rPr lang="en-US" sz="1400" dirty="0"/>
              <a:t> </a:t>
            </a:r>
          </a:p>
        </p:txBody>
      </p:sp>
      <p:pic>
        <p:nvPicPr>
          <p:cNvPr id="4" name="Picture 2" descr="No alt text provided for this image">
            <a:extLst>
              <a:ext uri="{FF2B5EF4-FFF2-40B4-BE49-F238E27FC236}">
                <a16:creationId xmlns:a16="http://schemas.microsoft.com/office/drawing/2014/main" id="{19E3B008-66EA-537E-0B01-0273D52A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5" y="1355456"/>
            <a:ext cx="4722312" cy="230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F21D07E6-A719-6E5E-2730-298ED1B9E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2438" y="1238323"/>
            <a:ext cx="3593802" cy="2190677"/>
          </a:xfrm>
          <a:prstGeom prst="rect">
            <a:avLst/>
          </a:prstGeom>
        </p:spPr>
      </p:pic>
      <p:pic>
        <p:nvPicPr>
          <p:cNvPr id="13" name="Picture 12" descr="A person standing at a podium&#10;&#10;Description automatically generated">
            <a:extLst>
              <a:ext uri="{FF2B5EF4-FFF2-40B4-BE49-F238E27FC236}">
                <a16:creationId xmlns:a16="http://schemas.microsoft.com/office/drawing/2014/main" id="{3B2DA8EC-3FB9-FEDB-14D0-D8D784EEBE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4295" y="4789798"/>
            <a:ext cx="2588185" cy="1455854"/>
          </a:xfrm>
          <a:prstGeom prst="rect">
            <a:avLst/>
          </a:prstGeom>
        </p:spPr>
      </p:pic>
      <p:pic>
        <p:nvPicPr>
          <p:cNvPr id="15" name="Picture 14" descr="A person standing at a podium&#10;&#10;Description automatically generated">
            <a:extLst>
              <a:ext uri="{FF2B5EF4-FFF2-40B4-BE49-F238E27FC236}">
                <a16:creationId xmlns:a16="http://schemas.microsoft.com/office/drawing/2014/main" id="{9430F836-2953-95B2-5956-BC2B4B758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698" y="4212729"/>
            <a:ext cx="1731110" cy="25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8E5F0-D98A-963F-D06A-0759926DB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6AF5-DB79-3308-F2C3-60D700C1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314A9-041C-282C-BF42-D44E2B73D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279" y="1160980"/>
            <a:ext cx="5507832" cy="5003514"/>
          </a:xfrm>
        </p:spPr>
        <p:txBody>
          <a:bodyPr wrap="square" anchor="t">
            <a:normAutofit/>
          </a:bodyPr>
          <a:lstStyle/>
          <a:p>
            <a:pPr marL="177796" indent="0">
              <a:buNone/>
            </a:pPr>
            <a:endParaRPr lang="en-US" dirty="0"/>
          </a:p>
          <a:p>
            <a:r>
              <a:rPr lang="en-US" dirty="0"/>
              <a:t>Julia’s </a:t>
            </a:r>
            <a:r>
              <a:rPr lang="en-US" b="1" dirty="0"/>
              <a:t>value proposition</a:t>
            </a:r>
            <a:r>
              <a:rPr lang="en-US" dirty="0"/>
              <a:t> for science: LLVM + Coordinated Ecosystem</a:t>
            </a:r>
          </a:p>
          <a:p>
            <a:endParaRPr lang="en-US" dirty="0"/>
          </a:p>
          <a:p>
            <a:r>
              <a:rPr lang="en-US" b="1" dirty="0"/>
              <a:t>Research</a:t>
            </a:r>
            <a:r>
              <a:rPr lang="en-US" dirty="0"/>
              <a:t>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b="1" dirty="0"/>
              <a:t>Community</a:t>
            </a:r>
            <a:r>
              <a:rPr lang="en-US" dirty="0"/>
              <a:t> efforts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</a:rPr>
              <a:t>JACC.jl</a:t>
            </a:r>
            <a:r>
              <a:rPr lang="en-US" dirty="0">
                <a:solidFill>
                  <a:schemeClr val="accent6"/>
                </a:solidFill>
              </a:rPr>
              <a:t> performance portability in Julia</a:t>
            </a:r>
          </a:p>
          <a:p>
            <a:endParaRPr lang="en-US" dirty="0"/>
          </a:p>
          <a:p>
            <a:r>
              <a:rPr lang="en-US" dirty="0"/>
              <a:t>Summary and Final Thoughts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two-lang problem">
            <a:extLst>
              <a:ext uri="{FF2B5EF4-FFF2-40B4-BE49-F238E27FC236}">
                <a16:creationId xmlns:a16="http://schemas.microsoft.com/office/drawing/2014/main" id="{37866964-87CB-A579-2FBB-EEE062E9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544" y="514385"/>
            <a:ext cx="5504688" cy="29312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7C30D39C-C350-9068-FFC2-0C577D7B1B0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600"/>
                </a:spcAft>
              </a:pPr>
              <a:t>34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85FD2-3DB9-957D-20E1-27BF9DD22213}"/>
              </a:ext>
            </a:extLst>
          </p:cNvPr>
          <p:cNvSpPr txBox="1"/>
          <p:nvPr/>
        </p:nvSpPr>
        <p:spPr>
          <a:xfrm>
            <a:off x="6885288" y="3429000"/>
            <a:ext cx="45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https://pde-on-gpu.vaw.ethz.ch/lecture7</a:t>
            </a:r>
            <a:endParaRPr lang="en-US" dirty="0"/>
          </a:p>
        </p:txBody>
      </p:sp>
      <p:pic>
        <p:nvPicPr>
          <p:cNvPr id="7" name="Picture 6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0378769-E344-3B94-CE36-802F59D5A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91" y="4384110"/>
            <a:ext cx="5382594" cy="2088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73DB06-BC9D-6570-1FE1-38DF9AE5ADD5}"/>
              </a:ext>
            </a:extLst>
          </p:cNvPr>
          <p:cNvSpPr txBox="1"/>
          <p:nvPr/>
        </p:nvSpPr>
        <p:spPr>
          <a:xfrm>
            <a:off x="6563639" y="6399014"/>
            <a:ext cx="611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https://scientificcoder.com/my-target-audience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565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480131"/>
          </a:xfrm>
        </p:spPr>
        <p:txBody>
          <a:bodyPr/>
          <a:lstStyle/>
          <a:p>
            <a:r>
              <a:rPr lang="en-US" b="1" dirty="0" err="1"/>
              <a:t>JACC.jl</a:t>
            </a:r>
            <a:r>
              <a:rPr lang="en-US" b="1" dirty="0"/>
              <a:t> (Julia </a:t>
            </a:r>
            <a:r>
              <a:rPr lang="en-US" b="1" dirty="0" err="1"/>
              <a:t>ACCelerated</a:t>
            </a:r>
            <a:r>
              <a:rPr lang="en-US" b="1" dirty="0"/>
              <a:t>), What is that??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0" y="826477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63766D-DDF9-D9D0-BB11-0753136B2AF3}"/>
              </a:ext>
            </a:extLst>
          </p:cNvPr>
          <p:cNvSpPr txBox="1">
            <a:spLocks/>
          </p:cNvSpPr>
          <p:nvPr/>
        </p:nvSpPr>
        <p:spPr bwMode="auto">
          <a:xfrm>
            <a:off x="226743" y="1029384"/>
            <a:ext cx="8880698" cy="5463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Think in </a:t>
            </a:r>
            <a:r>
              <a:rPr lang="en-US" sz="2000" b="1" i="1" dirty="0" err="1"/>
              <a:t>Kokkos</a:t>
            </a:r>
            <a:r>
              <a:rPr lang="en-US" sz="2000" b="1" i="1" dirty="0"/>
              <a:t>, but now imagine that it is easy to use</a:t>
            </a:r>
          </a:p>
          <a:p>
            <a:r>
              <a:rPr lang="en-US" sz="2000" dirty="0"/>
              <a:t>The metaprogramming and performance portability model of Julia</a:t>
            </a:r>
          </a:p>
          <a:p>
            <a:pPr lvl="1"/>
            <a:r>
              <a:rPr lang="en-US" sz="2000" dirty="0"/>
              <a:t>One “</a:t>
            </a:r>
            <a:r>
              <a:rPr lang="en-US" sz="2000" dirty="0" err="1"/>
              <a:t>parallel_for</a:t>
            </a:r>
            <a:r>
              <a:rPr lang="en-US" sz="2000" dirty="0"/>
              <a:t>” code running everywhere</a:t>
            </a:r>
          </a:p>
          <a:p>
            <a:r>
              <a:rPr lang="en-US" sz="2000" b="1" dirty="0"/>
              <a:t>JACC is a unified Julia front-end in top of multiple backends</a:t>
            </a:r>
          </a:p>
          <a:p>
            <a:pPr lvl="1"/>
            <a:r>
              <a:rPr lang="en-US" sz="2000" dirty="0"/>
              <a:t>Threads (CPUs), CUDA (NVIDIA GPUs), AMDGPU (AMD GPUs), and </a:t>
            </a:r>
            <a:r>
              <a:rPr lang="en-US" sz="2000" dirty="0" err="1"/>
              <a:t>OneAPI</a:t>
            </a:r>
            <a:r>
              <a:rPr lang="en-US" sz="2000" dirty="0"/>
              <a:t> (Intel GPUs) </a:t>
            </a:r>
          </a:p>
          <a:p>
            <a:r>
              <a:rPr lang="en-US" sz="2000" dirty="0"/>
              <a:t>Hide low-level and device specific implementation</a:t>
            </a:r>
          </a:p>
          <a:p>
            <a:pPr lvl="1"/>
            <a:r>
              <a:rPr lang="en-US" sz="2000" dirty="0"/>
              <a:t>Memory, granularity, etc.</a:t>
            </a:r>
          </a:p>
          <a:p>
            <a:r>
              <a:rPr lang="en-US" sz="2000" dirty="0"/>
              <a:t>Improve programming productivity for Science and HPC</a:t>
            </a:r>
          </a:p>
          <a:p>
            <a:r>
              <a:rPr lang="en-US" sz="2000" dirty="0"/>
              <a:t>A growing community (family)</a:t>
            </a:r>
          </a:p>
          <a:p>
            <a:pPr lvl="1"/>
            <a:r>
              <a:rPr lang="en-US" sz="2000" dirty="0"/>
              <a:t>BNL(NERSC), Argonne, MIT, ETHZ, FI/CCQ, …</a:t>
            </a:r>
          </a:p>
          <a:p>
            <a:pPr lvl="1"/>
            <a:r>
              <a:rPr lang="en-US" sz="2000" dirty="0"/>
              <a:t>You are welcome to join (JACC meetings once a month)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52EEF-BAFE-783C-FCA7-3B74A790A35E}"/>
              </a:ext>
            </a:extLst>
          </p:cNvPr>
          <p:cNvSpPr txBox="1"/>
          <p:nvPr/>
        </p:nvSpPr>
        <p:spPr>
          <a:xfrm>
            <a:off x="7852137" y="6537728"/>
            <a:ext cx="443262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https://github.com/JuliaORNL/JACC.jl</a:t>
            </a:r>
          </a:p>
        </p:txBody>
      </p:sp>
      <p:pic>
        <p:nvPicPr>
          <p:cNvPr id="7" name="Picture 6" descr="A diagram of different applications&#10;&#10;Description automatically generated with medium confidence">
            <a:extLst>
              <a:ext uri="{FF2B5EF4-FFF2-40B4-BE49-F238E27FC236}">
                <a16:creationId xmlns:a16="http://schemas.microsoft.com/office/drawing/2014/main" id="{F7ACD7C3-4708-42A4-1ECA-2FE1BAF7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553" y="2456683"/>
            <a:ext cx="3460832" cy="24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70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535531"/>
          </a:xfrm>
        </p:spPr>
        <p:txBody>
          <a:bodyPr/>
          <a:lstStyle/>
          <a:p>
            <a:r>
              <a:rPr lang="en-US" b="1" dirty="0"/>
              <a:t>JACC model, How to use it??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0" y="826477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63766D-DDF9-D9D0-BB11-0753136B2AF3}"/>
              </a:ext>
            </a:extLst>
          </p:cNvPr>
          <p:cNvSpPr txBox="1">
            <a:spLocks/>
          </p:cNvSpPr>
          <p:nvPr/>
        </p:nvSpPr>
        <p:spPr bwMode="auto">
          <a:xfrm>
            <a:off x="226743" y="1029384"/>
            <a:ext cx="7959053" cy="5463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Descriptive, not prescriptive</a:t>
            </a:r>
          </a:p>
          <a:p>
            <a:r>
              <a:rPr lang="en-US" sz="2000" dirty="0"/>
              <a:t>Two main components</a:t>
            </a:r>
          </a:p>
          <a:p>
            <a:r>
              <a:rPr lang="en-US" sz="2000" b="1" dirty="0" err="1"/>
              <a:t>JACC.Array</a:t>
            </a:r>
            <a:r>
              <a:rPr lang="en-US" sz="2000" b="1" dirty="0"/>
              <a:t>, </a:t>
            </a:r>
            <a:r>
              <a:rPr lang="en-US" sz="2000" dirty="0"/>
              <a:t>high-level: </a:t>
            </a:r>
            <a:r>
              <a:rPr lang="en-US" sz="2000" b="1" dirty="0" err="1"/>
              <a:t>JACC.ones</a:t>
            </a:r>
            <a:r>
              <a:rPr lang="en-US" sz="2000" b="1" dirty="0"/>
              <a:t> or </a:t>
            </a:r>
            <a:r>
              <a:rPr lang="en-US" sz="2000" b="1" dirty="0" err="1"/>
              <a:t>JACC.zeros</a:t>
            </a:r>
            <a:endParaRPr lang="en-US" sz="2000" b="1" dirty="0"/>
          </a:p>
          <a:p>
            <a:pPr lvl="1"/>
            <a:r>
              <a:rPr lang="en-US" sz="2000" dirty="0"/>
              <a:t>An alias to the corresponding backend memory management</a:t>
            </a:r>
          </a:p>
          <a:p>
            <a:r>
              <a:rPr lang="en-US" sz="2000" b="1" dirty="0" err="1"/>
              <a:t>JACC.parallel_for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 err="1"/>
              <a:t>JACC.parallel_reduce</a:t>
            </a:r>
            <a:endParaRPr lang="en-US" sz="2000" b="1" dirty="0"/>
          </a:p>
          <a:p>
            <a:pPr lvl="1"/>
            <a:r>
              <a:rPr lang="en-US" sz="2000" dirty="0"/>
              <a:t>Kernel passed an argument</a:t>
            </a:r>
          </a:p>
          <a:p>
            <a:pPr lvl="1"/>
            <a:r>
              <a:rPr lang="en-US" sz="2000" dirty="0"/>
              <a:t>Uni-dimensional and bi-dimensional APIs</a:t>
            </a:r>
          </a:p>
          <a:p>
            <a:r>
              <a:rPr lang="en-US" sz="2000" b="1" dirty="0" err="1"/>
              <a:t>JACC.shared</a:t>
            </a:r>
            <a:endParaRPr lang="en-US" sz="2000" b="1" dirty="0"/>
          </a:p>
          <a:p>
            <a:pPr lvl="1"/>
            <a:r>
              <a:rPr lang="en-US" sz="2000" dirty="0"/>
              <a:t>Exploit in-chip programable GPUs shared memory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52EEF-BAFE-783C-FCA7-3B74A790A35E}"/>
              </a:ext>
            </a:extLst>
          </p:cNvPr>
          <p:cNvSpPr txBox="1"/>
          <p:nvPr/>
        </p:nvSpPr>
        <p:spPr>
          <a:xfrm>
            <a:off x="7759376" y="6467529"/>
            <a:ext cx="44967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  <a:hlinkClick r:id="rId2"/>
              </a:rPr>
              <a:t>https://github.com/JuliaORNL/JACC.jl</a:t>
            </a:r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BC27BF-A0A6-9D9D-346E-1A4782A7C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809" y="194686"/>
            <a:ext cx="4536575" cy="60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26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535531"/>
          </a:xfrm>
        </p:spPr>
        <p:txBody>
          <a:bodyPr/>
          <a:lstStyle/>
          <a:p>
            <a:r>
              <a:rPr lang="en-US" b="1" dirty="0"/>
              <a:t>How is JACC implemented??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0" y="826477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63766D-DDF9-D9D0-BB11-0753136B2AF3}"/>
              </a:ext>
            </a:extLst>
          </p:cNvPr>
          <p:cNvSpPr txBox="1">
            <a:spLocks/>
          </p:cNvSpPr>
          <p:nvPr/>
        </p:nvSpPr>
        <p:spPr bwMode="auto">
          <a:xfrm>
            <a:off x="226743" y="1029384"/>
            <a:ext cx="7389607" cy="5463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The simpler the better, use everything that Julia can provide</a:t>
            </a:r>
          </a:p>
          <a:p>
            <a:r>
              <a:rPr lang="en-US" sz="2000" b="1" dirty="0"/>
              <a:t>One implementation per backend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52EEF-BAFE-783C-FCA7-3B74A790A35E}"/>
              </a:ext>
            </a:extLst>
          </p:cNvPr>
          <p:cNvSpPr txBox="1"/>
          <p:nvPr/>
        </p:nvSpPr>
        <p:spPr>
          <a:xfrm>
            <a:off x="7759376" y="6514178"/>
            <a:ext cx="443262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https://github.com/JuliaORNL/JACC.jl</a:t>
            </a:r>
          </a:p>
        </p:txBody>
      </p:sp>
      <p:pic>
        <p:nvPicPr>
          <p:cNvPr id="7" name="Picture 6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02E2C9D-56CD-6535-5B92-B98CEB04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08" y="2201131"/>
            <a:ext cx="3986247" cy="3627485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79419A-37CB-CDAE-B856-003DBF0F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464" y="123092"/>
            <a:ext cx="3933281" cy="64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99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535531"/>
          </a:xfrm>
        </p:spPr>
        <p:txBody>
          <a:bodyPr/>
          <a:lstStyle/>
          <a:p>
            <a:r>
              <a:rPr lang="en-US" b="1" dirty="0"/>
              <a:t>OK, but this is HPC, What about performance??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46219" y="-4687301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pic>
        <p:nvPicPr>
          <p:cNvPr id="7" name="Picture 6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770CE4F4-09C1-2BE7-5DD3-321DBB0E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634" y="657642"/>
            <a:ext cx="2029969" cy="1527471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75705D96-3235-4C3A-4168-BFCE67F8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634" y="5386974"/>
            <a:ext cx="2024112" cy="1458805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10369B29-F81B-4A19-4DF0-95AAD4F14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634" y="3886454"/>
            <a:ext cx="2024112" cy="1441483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6BEB6750-119A-B0F7-BDF6-B65B14F52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072" y="2279653"/>
            <a:ext cx="2024113" cy="1528395"/>
          </a:xfrm>
          <a:prstGeom prst="rect">
            <a:avLst/>
          </a:prstGeom>
        </p:spPr>
      </p:pic>
      <p:pic>
        <p:nvPicPr>
          <p:cNvPr id="18" name="Picture 17" descr="A graph with a line going up&#10;&#10;Description automatically generated">
            <a:extLst>
              <a:ext uri="{FF2B5EF4-FFF2-40B4-BE49-F238E27FC236}">
                <a16:creationId xmlns:a16="http://schemas.microsoft.com/office/drawing/2014/main" id="{4D3F4BA2-4D40-D8A4-BA76-9C0651541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554" y="654424"/>
            <a:ext cx="2024112" cy="1528396"/>
          </a:xfrm>
          <a:prstGeom prst="rect">
            <a:avLst/>
          </a:prstGeom>
        </p:spPr>
      </p:pic>
      <p:pic>
        <p:nvPicPr>
          <p:cNvPr id="20" name="Picture 1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8CCB5D9-1821-DEDC-AA4E-57A527674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2554" y="5386966"/>
            <a:ext cx="2025283" cy="1458805"/>
          </a:xfrm>
          <a:prstGeom prst="rect">
            <a:avLst/>
          </a:prstGeom>
        </p:spPr>
      </p:pic>
      <p:pic>
        <p:nvPicPr>
          <p:cNvPr id="22" name="Picture 21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8D647BBE-4E63-6413-FFBE-CC81A62138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2555" y="3886454"/>
            <a:ext cx="2024112" cy="1458806"/>
          </a:xfrm>
          <a:prstGeom prst="rect">
            <a:avLst/>
          </a:prstGeom>
        </p:spPr>
      </p:pic>
      <p:pic>
        <p:nvPicPr>
          <p:cNvPr id="24" name="Picture 23" descr="A graph of a graph showing the size of the lmb&#10;&#10;Description automatically generated">
            <a:extLst>
              <a:ext uri="{FF2B5EF4-FFF2-40B4-BE49-F238E27FC236}">
                <a16:creationId xmlns:a16="http://schemas.microsoft.com/office/drawing/2014/main" id="{46BDEE87-378B-8C49-A41C-13789647D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2555" y="2279652"/>
            <a:ext cx="2024112" cy="1528396"/>
          </a:xfrm>
          <a:prstGeom prst="rect">
            <a:avLst/>
          </a:prstGeom>
        </p:spPr>
      </p:pic>
      <p:pic>
        <p:nvPicPr>
          <p:cNvPr id="26" name="Picture 25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94A979CE-D91F-DAF6-3F0B-DF6FCBC4B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6850" y="657642"/>
            <a:ext cx="1984094" cy="1525178"/>
          </a:xfrm>
          <a:prstGeom prst="rect">
            <a:avLst/>
          </a:prstGeom>
        </p:spPr>
      </p:pic>
      <p:pic>
        <p:nvPicPr>
          <p:cNvPr id="28" name="Picture 27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83EEC691-55C6-65DD-BA99-B86A0F2435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850" y="5386966"/>
            <a:ext cx="1984094" cy="1458805"/>
          </a:xfrm>
          <a:prstGeom prst="rect">
            <a:avLst/>
          </a:prstGeom>
        </p:spPr>
      </p:pic>
      <p:pic>
        <p:nvPicPr>
          <p:cNvPr id="30" name="Picture 29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7BB8A3C6-AC85-08B8-1385-A29C2A9259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850" y="3868216"/>
            <a:ext cx="1984094" cy="1458805"/>
          </a:xfrm>
          <a:prstGeom prst="rect">
            <a:avLst/>
          </a:prstGeom>
        </p:spPr>
      </p:pic>
      <p:pic>
        <p:nvPicPr>
          <p:cNvPr id="32" name="Picture 31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000C7AF1-9C2C-3BFF-0A40-71098ABA9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3793" y="2263227"/>
            <a:ext cx="1990678" cy="1536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6036990-AC56-7CE4-29A3-6FD6EF19767D}"/>
              </a:ext>
            </a:extLst>
          </p:cNvPr>
          <p:cNvSpPr txBox="1"/>
          <p:nvPr/>
        </p:nvSpPr>
        <p:spPr>
          <a:xfrm>
            <a:off x="8096224" y="1195005"/>
            <a:ext cx="39382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Julia as a unifying end-to-end workflow language on the Frontier exascale system.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4"/>
              </a:rPr>
              <a:t>SC WORKS 2023</a:t>
            </a:r>
            <a:r>
              <a:rPr lang="en-US" u="none" strike="noStrike" dirty="0">
                <a:solidFill>
                  <a:srgbClr val="505B62"/>
                </a:solidFill>
                <a:latin typeface="Open Sans" panose="020B0606030504020204" pitchFamily="34" charset="0"/>
              </a:rPr>
              <a:t> </a:t>
            </a:r>
          </a:p>
          <a:p>
            <a:pPr algn="l">
              <a:lnSpc>
                <a:spcPct val="90000"/>
              </a:lnSpc>
            </a:pPr>
            <a:endParaRPr lang="en-US" dirty="0">
              <a:solidFill>
                <a:srgbClr val="505B62"/>
              </a:solidFill>
              <a:latin typeface="Open Sans" panose="020B0606030504020204" pitchFamily="34" charset="0"/>
            </a:endParaRPr>
          </a:p>
          <a:p>
            <a:pPr algn="l">
              <a:lnSpc>
                <a:spcPct val="90000"/>
              </a:lnSpc>
            </a:pPr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Evaluating performance and portability of high-level programming models: Julia, Python/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Numba</a:t>
            </a:r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and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Kokkos</a:t>
            </a:r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 on exascale nodes.</a:t>
            </a:r>
            <a:r>
              <a:rPr lang="en-US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15"/>
              </a:rPr>
              <a:t>IPDPS HIPS 2023</a:t>
            </a:r>
            <a:endParaRPr lang="en-US" dirty="0">
              <a:latin typeface="+mn-lt"/>
            </a:endParaRPr>
          </a:p>
        </p:txBody>
      </p:sp>
      <p:pic>
        <p:nvPicPr>
          <p:cNvPr id="4" name="Picture 3" descr="A close-up of a business card&#10;&#10;Description automatically generated">
            <a:extLst>
              <a:ext uri="{FF2B5EF4-FFF2-40B4-BE49-F238E27FC236}">
                <a16:creationId xmlns:a16="http://schemas.microsoft.com/office/drawing/2014/main" id="{AE205284-20A8-1E19-6C93-8ADAEAF0DB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4186" y="4429782"/>
            <a:ext cx="3840250" cy="1336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D288B-97E5-6AF0-E3D8-84DFC301BD0D}"/>
              </a:ext>
            </a:extLst>
          </p:cNvPr>
          <p:cNvSpPr txBox="1"/>
          <p:nvPr/>
        </p:nvSpPr>
        <p:spPr>
          <a:xfrm>
            <a:off x="8242126" y="4060450"/>
            <a:ext cx="358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Accepted at SC24 WACCPD</a:t>
            </a:r>
          </a:p>
        </p:txBody>
      </p:sp>
    </p:spTree>
    <p:extLst>
      <p:ext uri="{BB962C8B-B14F-4D97-AF65-F5344CB8AC3E}">
        <p14:creationId xmlns:p14="http://schemas.microsoft.com/office/powerpoint/2010/main" val="3256363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48815"/>
            <a:ext cx="11430000" cy="535531"/>
          </a:xfrm>
        </p:spPr>
        <p:txBody>
          <a:bodyPr/>
          <a:lstStyle/>
          <a:p>
            <a:r>
              <a:rPr lang="en-US" b="1" dirty="0"/>
              <a:t>Ongoing efforts??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0" y="826477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63766D-DDF9-D9D0-BB11-0753136B2AF3}"/>
              </a:ext>
            </a:extLst>
          </p:cNvPr>
          <p:cNvSpPr txBox="1">
            <a:spLocks/>
          </p:cNvSpPr>
          <p:nvPr/>
        </p:nvSpPr>
        <p:spPr bwMode="auto">
          <a:xfrm>
            <a:off x="231861" y="955221"/>
            <a:ext cx="4623760" cy="553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JACC.Shared</a:t>
            </a:r>
            <a:endParaRPr lang="en-US" sz="2000" dirty="0"/>
          </a:p>
          <a:p>
            <a:pPr lvl="1"/>
            <a:r>
              <a:rPr lang="en-US" sz="1600" dirty="0"/>
              <a:t>Exploiting high-bandwidth programable in-chip GPUs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52EEF-BAFE-783C-FCA7-3B74A790A35E}"/>
              </a:ext>
            </a:extLst>
          </p:cNvPr>
          <p:cNvSpPr txBox="1"/>
          <p:nvPr/>
        </p:nvSpPr>
        <p:spPr>
          <a:xfrm>
            <a:off x="7821657" y="6516368"/>
            <a:ext cx="443262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https://github.com/JuliaORNL/JACC.jl</a:t>
            </a:r>
          </a:p>
        </p:txBody>
      </p:sp>
      <p:pic>
        <p:nvPicPr>
          <p:cNvPr id="7" name="Picture 6" descr="A screenshot of a screenshot of a grid&#10;&#10;Description automatically generated">
            <a:extLst>
              <a:ext uri="{FF2B5EF4-FFF2-40B4-BE49-F238E27FC236}">
                <a16:creationId xmlns:a16="http://schemas.microsoft.com/office/drawing/2014/main" id="{9C8304C0-E45F-A45A-B065-AA2FC4BA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18" y="4327490"/>
            <a:ext cx="1605262" cy="1958162"/>
          </a:xfrm>
          <a:prstGeom prst="rect">
            <a:avLst/>
          </a:prstGeom>
        </p:spPr>
      </p:pic>
      <p:pic>
        <p:nvPicPr>
          <p:cNvPr id="10" name="Picture 9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471666AB-1529-0655-5338-EA25579D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621" y="4327490"/>
            <a:ext cx="2299632" cy="1752003"/>
          </a:xfrm>
          <a:prstGeom prst="rect">
            <a:avLst/>
          </a:prstGeom>
        </p:spPr>
      </p:pic>
      <p:pic>
        <p:nvPicPr>
          <p:cNvPr id="12" name="Picture 11" descr="A graph with blue and green bars&#10;&#10;Description automatically generated">
            <a:extLst>
              <a:ext uri="{FF2B5EF4-FFF2-40B4-BE49-F238E27FC236}">
                <a16:creationId xmlns:a16="http://schemas.microsoft.com/office/drawing/2014/main" id="{EC8788AF-17F7-0373-D5DA-EE588937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367" y="4327490"/>
            <a:ext cx="2299633" cy="1739244"/>
          </a:xfrm>
          <a:prstGeom prst="rect">
            <a:avLst/>
          </a:prstGeom>
        </p:spPr>
      </p:pic>
      <p:pic>
        <p:nvPicPr>
          <p:cNvPr id="14" name="Picture 13" descr="A diagram of a variety of types of material&#10;&#10;Description automatically generated with medium confidence">
            <a:extLst>
              <a:ext uri="{FF2B5EF4-FFF2-40B4-BE49-F238E27FC236}">
                <a16:creationId xmlns:a16="http://schemas.microsoft.com/office/drawing/2014/main" id="{EB06DB2B-4D32-E5D4-E9A1-FB0024FDD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818" y="2617516"/>
            <a:ext cx="1176250" cy="1467564"/>
          </a:xfrm>
          <a:prstGeom prst="rect">
            <a:avLst/>
          </a:prstGeom>
        </p:spPr>
      </p:pic>
      <p:pic>
        <p:nvPicPr>
          <p:cNvPr id="16" name="Picture 15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0DDC3DAF-8F3D-DA0F-0912-21AEEADBC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20" y="2553981"/>
            <a:ext cx="2299632" cy="1739244"/>
          </a:xfrm>
          <a:prstGeom prst="rect">
            <a:avLst/>
          </a:prstGeom>
        </p:spPr>
      </p:pic>
      <p:pic>
        <p:nvPicPr>
          <p:cNvPr id="18" name="Picture 1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C5B1EAB-60B5-B251-D5CE-B9E142F3D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9367" y="2553981"/>
            <a:ext cx="2317241" cy="1739244"/>
          </a:xfrm>
          <a:prstGeom prst="rect">
            <a:avLst/>
          </a:prstGeom>
        </p:spPr>
      </p:pic>
      <p:pic>
        <p:nvPicPr>
          <p:cNvPr id="20" name="Picture 19" descr="A close-up of a memory processing&#10;&#10;Description automatically generated">
            <a:extLst>
              <a:ext uri="{FF2B5EF4-FFF2-40B4-BE49-F238E27FC236}">
                <a16:creationId xmlns:a16="http://schemas.microsoft.com/office/drawing/2014/main" id="{4F6FD83E-4B95-FC5C-12CB-AB896C6F9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4008" y="309853"/>
            <a:ext cx="4095759" cy="1907279"/>
          </a:xfrm>
          <a:prstGeom prst="rect">
            <a:avLst/>
          </a:prstGeom>
        </p:spPr>
      </p:pic>
      <p:pic>
        <p:nvPicPr>
          <p:cNvPr id="8" name="Picture 7" descr="A computer code with text&#10;&#10;Description automatically generated">
            <a:extLst>
              <a:ext uri="{FF2B5EF4-FFF2-40B4-BE49-F238E27FC236}">
                <a16:creationId xmlns:a16="http://schemas.microsoft.com/office/drawing/2014/main" id="{CB16A2F3-77AA-C30A-E8B6-A7087B77B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04" y="1884492"/>
            <a:ext cx="4729835" cy="4401176"/>
          </a:xfrm>
          <a:prstGeom prst="rect">
            <a:avLst/>
          </a:prstGeom>
        </p:spPr>
      </p:pic>
      <p:pic>
        <p:nvPicPr>
          <p:cNvPr id="2050" name="Picture 2" descr="Dr. Pedro Valero-Lara, Computer Scientist in the Programming Systems Group into the Advanced Computing Systems Research Section and Computer Science and Mathematics Division of Oak Ridge National Laboratory">
            <a:extLst>
              <a:ext uri="{FF2B5EF4-FFF2-40B4-BE49-F238E27FC236}">
                <a16:creationId xmlns:a16="http://schemas.microsoft.com/office/drawing/2014/main" id="{4424692A-850B-CB4F-DB57-FA58C4DC8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41" y="4705177"/>
            <a:ext cx="787096" cy="98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-up of a document&#10;&#10;Description automatically generated">
            <a:extLst>
              <a:ext uri="{FF2B5EF4-FFF2-40B4-BE49-F238E27FC236}">
                <a16:creationId xmlns:a16="http://schemas.microsoft.com/office/drawing/2014/main" id="{45A95B8A-82D8-BE86-8B68-395C39DE9F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5621" y="1005551"/>
            <a:ext cx="2775518" cy="134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A6264E-1676-794F-9B5B-4991E533B70B}"/>
              </a:ext>
            </a:extLst>
          </p:cNvPr>
          <p:cNvSpPr txBox="1"/>
          <p:nvPr/>
        </p:nvSpPr>
        <p:spPr>
          <a:xfrm>
            <a:off x="5287225" y="419542"/>
            <a:ext cx="1733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Accepted at IEEE HPEC24</a:t>
            </a:r>
          </a:p>
        </p:txBody>
      </p:sp>
    </p:spTree>
    <p:extLst>
      <p:ext uri="{BB962C8B-B14F-4D97-AF65-F5344CB8AC3E}">
        <p14:creationId xmlns:p14="http://schemas.microsoft.com/office/powerpoint/2010/main" val="154433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58DCC-7938-B58B-0C80-137FCBCE3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23E7-E30D-9D83-8B82-05AB9B5F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6BAFF-D2CF-DE0C-8568-ED2005095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279" y="1160980"/>
            <a:ext cx="5507832" cy="5003514"/>
          </a:xfrm>
        </p:spPr>
        <p:txBody>
          <a:bodyPr wrap="square" anchor="t">
            <a:normAutofit/>
          </a:bodyPr>
          <a:lstStyle/>
          <a:p>
            <a:pPr marL="177796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Julia’s </a:t>
            </a:r>
            <a:r>
              <a:rPr lang="en-US" b="1" dirty="0">
                <a:solidFill>
                  <a:schemeClr val="accent6"/>
                </a:solidFill>
              </a:rPr>
              <a:t>value proposition</a:t>
            </a:r>
            <a:r>
              <a:rPr lang="en-US" dirty="0">
                <a:solidFill>
                  <a:schemeClr val="accent6"/>
                </a:solidFill>
              </a:rPr>
              <a:t> for science: LLVM + Coordinated Ecosystem</a:t>
            </a:r>
          </a:p>
          <a:p>
            <a:endParaRPr lang="en-US" dirty="0"/>
          </a:p>
          <a:p>
            <a:r>
              <a:rPr lang="en-US" b="1" dirty="0"/>
              <a:t>Research</a:t>
            </a:r>
            <a:r>
              <a:rPr lang="en-US" dirty="0"/>
              <a:t>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b="1" dirty="0"/>
              <a:t>Community</a:t>
            </a:r>
            <a:r>
              <a:rPr lang="en-US" dirty="0"/>
              <a:t> efforts</a:t>
            </a:r>
          </a:p>
          <a:p>
            <a:endParaRPr lang="en-US" dirty="0"/>
          </a:p>
          <a:p>
            <a:r>
              <a:rPr lang="en-US" b="1" dirty="0" err="1"/>
              <a:t>JACC.jl</a:t>
            </a:r>
            <a:r>
              <a:rPr lang="en-US" dirty="0"/>
              <a:t> performance portability in Julia</a:t>
            </a:r>
          </a:p>
          <a:p>
            <a:endParaRPr lang="en-US" dirty="0"/>
          </a:p>
          <a:p>
            <a:r>
              <a:rPr lang="en-US" dirty="0"/>
              <a:t>Summary and Acknowledgements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2" descr="two-lang problem">
            <a:extLst>
              <a:ext uri="{FF2B5EF4-FFF2-40B4-BE49-F238E27FC236}">
                <a16:creationId xmlns:a16="http://schemas.microsoft.com/office/drawing/2014/main" id="{1F1B9B85-711A-12B2-0082-8EB7B15EF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544" y="514385"/>
            <a:ext cx="5504688" cy="29312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77E401C8-119B-0926-1F8C-4100AEF2C15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600"/>
                </a:spcAft>
              </a:pPr>
              <a:t>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E43FC-3D19-17E6-30AB-609F72B35419}"/>
              </a:ext>
            </a:extLst>
          </p:cNvPr>
          <p:cNvSpPr txBox="1"/>
          <p:nvPr/>
        </p:nvSpPr>
        <p:spPr>
          <a:xfrm>
            <a:off x="6885288" y="3429000"/>
            <a:ext cx="45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https://pde-on-gpu.vaw.ethz.ch/lecture7</a:t>
            </a:r>
            <a:endParaRPr lang="en-US" dirty="0"/>
          </a:p>
        </p:txBody>
      </p:sp>
      <p:pic>
        <p:nvPicPr>
          <p:cNvPr id="7" name="Picture 6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144142E-AE45-FD9A-013B-D475D7B4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91" y="4384110"/>
            <a:ext cx="5382594" cy="2088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3FF7FD-DF27-42A4-0173-E29402B4C7A6}"/>
              </a:ext>
            </a:extLst>
          </p:cNvPr>
          <p:cNvSpPr txBox="1"/>
          <p:nvPr/>
        </p:nvSpPr>
        <p:spPr>
          <a:xfrm>
            <a:off x="6563639" y="6399014"/>
            <a:ext cx="611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https://scientificcoder.com/my-target-audience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899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480131"/>
          </a:xfrm>
        </p:spPr>
        <p:txBody>
          <a:bodyPr/>
          <a:lstStyle/>
          <a:p>
            <a:r>
              <a:rPr lang="en-US" b="1" dirty="0"/>
              <a:t>Ongoing JACC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0" y="826477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63766D-DDF9-D9D0-BB11-0753136B2AF3}"/>
              </a:ext>
            </a:extLst>
          </p:cNvPr>
          <p:cNvSpPr txBox="1">
            <a:spLocks/>
          </p:cNvSpPr>
          <p:nvPr/>
        </p:nvSpPr>
        <p:spPr bwMode="auto">
          <a:xfrm>
            <a:off x="250032" y="608839"/>
            <a:ext cx="5864140" cy="576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JACC.experimental</a:t>
            </a:r>
            <a:endParaRPr lang="en-US" sz="2000" dirty="0"/>
          </a:p>
          <a:p>
            <a:pPr lvl="1"/>
            <a:r>
              <a:rPr lang="en-US" sz="1600" dirty="0"/>
              <a:t>A separate JACC module to explore new ideas</a:t>
            </a:r>
          </a:p>
          <a:p>
            <a:pPr lvl="1"/>
            <a:r>
              <a:rPr lang="en-US" sz="1600" dirty="0"/>
              <a:t>Once the ideas are well implemented, these can be “promoted”</a:t>
            </a:r>
          </a:p>
          <a:p>
            <a:pPr lvl="1"/>
            <a:r>
              <a:rPr lang="en-US" sz="1600" dirty="0" err="1"/>
              <a:t>JACC.shared</a:t>
            </a:r>
            <a:endParaRPr lang="en-US" sz="1600" dirty="0"/>
          </a:p>
          <a:p>
            <a:r>
              <a:rPr lang="en-US" sz="2000" dirty="0"/>
              <a:t>JACC.BLAS</a:t>
            </a:r>
          </a:p>
          <a:p>
            <a:pPr lvl="1"/>
            <a:r>
              <a:rPr lang="en-US" sz="1600" dirty="0"/>
              <a:t>BLAS library on top of JACC</a:t>
            </a:r>
          </a:p>
          <a:p>
            <a:pPr lvl="1"/>
            <a:r>
              <a:rPr lang="en-US" sz="1600" dirty="0"/>
              <a:t>Extend JACC to math libraries</a:t>
            </a:r>
          </a:p>
          <a:p>
            <a:pPr lvl="1"/>
            <a:r>
              <a:rPr lang="en-US" sz="1600" dirty="0"/>
              <a:t>Working on BLAS level-1/2 routines</a:t>
            </a:r>
          </a:p>
          <a:p>
            <a:r>
              <a:rPr lang="en-US" sz="2000" dirty="0" err="1"/>
              <a:t>JACC.multi</a:t>
            </a:r>
            <a:endParaRPr lang="en-US" sz="2000" dirty="0"/>
          </a:p>
          <a:p>
            <a:pPr lvl="1"/>
            <a:r>
              <a:rPr lang="en-US" sz="1600" dirty="0"/>
              <a:t>Support for multi-device</a:t>
            </a:r>
          </a:p>
          <a:p>
            <a:r>
              <a:rPr lang="en-US" sz="2000" dirty="0" err="1"/>
              <a:t>JACC.auto</a:t>
            </a:r>
            <a:endParaRPr lang="en-US" sz="2000" dirty="0"/>
          </a:p>
          <a:p>
            <a:pPr lvl="1"/>
            <a:r>
              <a:rPr lang="en-US" sz="1600" dirty="0"/>
              <a:t>Support for auto-tuning</a:t>
            </a:r>
          </a:p>
          <a:p>
            <a:r>
              <a:rPr lang="en-US" sz="2000" dirty="0"/>
              <a:t>Task-based</a:t>
            </a:r>
          </a:p>
          <a:p>
            <a:pPr lvl="1"/>
            <a:r>
              <a:rPr lang="en-US" sz="1600" dirty="0" err="1"/>
              <a:t>DAGGER.jl</a:t>
            </a:r>
            <a:endParaRPr lang="en-US" sz="1600" dirty="0"/>
          </a:p>
          <a:p>
            <a:pPr lvl="1"/>
            <a:r>
              <a:rPr lang="en-US" sz="1600" dirty="0"/>
              <a:t>IRIS - R&amp;D100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52EEF-BAFE-783C-FCA7-3B74A790A35E}"/>
              </a:ext>
            </a:extLst>
          </p:cNvPr>
          <p:cNvSpPr txBox="1"/>
          <p:nvPr/>
        </p:nvSpPr>
        <p:spPr>
          <a:xfrm>
            <a:off x="7759376" y="6489536"/>
            <a:ext cx="44967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  <a:hlinkClick r:id="rId3"/>
              </a:rPr>
              <a:t>https://github.com/JuliaORNL/JACC.jl</a:t>
            </a:r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9" name="Picture 8" descr="A close-up of a business card&#10;&#10;Description automatically generated">
            <a:extLst>
              <a:ext uri="{FF2B5EF4-FFF2-40B4-BE49-F238E27FC236}">
                <a16:creationId xmlns:a16="http://schemas.microsoft.com/office/drawing/2014/main" id="{F4BC5867-2B00-148B-4D0F-7BC0D4DA3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76" y="783764"/>
            <a:ext cx="4124033" cy="1495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A0562-228F-8FF9-ED8B-9E44AC337D25}"/>
              </a:ext>
            </a:extLst>
          </p:cNvPr>
          <p:cNvSpPr txBox="1"/>
          <p:nvPr/>
        </p:nvSpPr>
        <p:spPr>
          <a:xfrm>
            <a:off x="7922214" y="381315"/>
            <a:ext cx="358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Accepted at SC24 WACCPD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26D62-D673-F2EE-BFCD-89CB9A32807D}"/>
              </a:ext>
            </a:extLst>
          </p:cNvPr>
          <p:cNvSpPr txBox="1"/>
          <p:nvPr/>
        </p:nvSpPr>
        <p:spPr>
          <a:xfrm>
            <a:off x="7555960" y="2580116"/>
            <a:ext cx="5381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Nominated for </a:t>
            </a:r>
            <a:r>
              <a:rPr lang="en-US" dirty="0"/>
              <a:t>B</a:t>
            </a:r>
            <a:r>
              <a:rPr lang="en-US" sz="1800" dirty="0"/>
              <a:t>est Poster at SC24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CC493-C566-B984-6DCC-2AFE439225CB}"/>
              </a:ext>
            </a:extLst>
          </p:cNvPr>
          <p:cNvSpPr txBox="1"/>
          <p:nvPr/>
        </p:nvSpPr>
        <p:spPr>
          <a:xfrm>
            <a:off x="8022674" y="5051905"/>
            <a:ext cx="3837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Accepted at SC24 AI4Science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7977F2-CCED-B0DA-07E2-4E55926B7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138" y="4372753"/>
            <a:ext cx="2794695" cy="15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35068E-D7DA-8233-3483-DEC38D43B2BC}"/>
              </a:ext>
            </a:extLst>
          </p:cNvPr>
          <p:cNvSpPr txBox="1"/>
          <p:nvPr/>
        </p:nvSpPr>
        <p:spPr>
          <a:xfrm>
            <a:off x="3978627" y="1942101"/>
            <a:ext cx="3245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Best ORNL CS intern poster by Kelly Tang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1C7227-28B4-B533-B61A-F4E85AA07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138" y="2705453"/>
            <a:ext cx="2814318" cy="15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4B1380-3B0D-9DCF-C4C4-721B6DEFB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004" y="3071371"/>
            <a:ext cx="2325499" cy="174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AE05D-0C3C-3F02-C04C-286F187F4A1A}"/>
              </a:ext>
            </a:extLst>
          </p:cNvPr>
          <p:cNvSpPr txBox="1"/>
          <p:nvPr/>
        </p:nvSpPr>
        <p:spPr>
          <a:xfrm>
            <a:off x="3182102" y="6211669"/>
            <a:ext cx="4122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SC24: Julia for HPC </a:t>
            </a:r>
            <a:r>
              <a:rPr lang="en-US" sz="1800" dirty="0">
                <a:hlinkClick r:id="rId8"/>
              </a:rPr>
              <a:t>1</a:t>
            </a:r>
            <a:r>
              <a:rPr lang="en-US" sz="1800" baseline="30000" dirty="0">
                <a:hlinkClick r:id="rId8"/>
              </a:rPr>
              <a:t>st</a:t>
            </a:r>
            <a:r>
              <a:rPr lang="en-US" sz="1800" dirty="0">
                <a:hlinkClick r:id="rId8"/>
              </a:rPr>
              <a:t> Tutorial </a:t>
            </a:r>
            <a:r>
              <a:rPr lang="en-US" sz="1800" dirty="0"/>
              <a:t>and </a:t>
            </a:r>
            <a:r>
              <a:rPr lang="en-US" sz="1800" dirty="0">
                <a:hlinkClick r:id="rId9"/>
              </a:rPr>
              <a:t>3</a:t>
            </a:r>
            <a:r>
              <a:rPr lang="en-US" sz="1800" baseline="30000" dirty="0">
                <a:hlinkClick r:id="rId9"/>
              </a:rPr>
              <a:t>rd</a:t>
            </a:r>
            <a:r>
              <a:rPr lang="en-US" sz="1800" dirty="0">
                <a:hlinkClick r:id="rId9"/>
              </a:rPr>
              <a:t> BoF</a:t>
            </a:r>
            <a:r>
              <a:rPr lang="en-US" sz="1800" dirty="0"/>
              <a:t> w/ MIT and LBNL</a:t>
            </a:r>
          </a:p>
        </p:txBody>
      </p:sp>
      <p:pic>
        <p:nvPicPr>
          <p:cNvPr id="5" name="Picture 2" descr="Dr. Pedro Valero-Lara, Computer Scientist in the Programming Systems Group into the Advanced Computing Systems Research Section and Computer Science and Mathematics Division of Oak Ridge National Laboratory">
            <a:extLst>
              <a:ext uri="{FF2B5EF4-FFF2-40B4-BE49-F238E27FC236}">
                <a16:creationId xmlns:a16="http://schemas.microsoft.com/office/drawing/2014/main" id="{72339C7C-3570-C00F-87D8-0AACC550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83" y="220797"/>
            <a:ext cx="787096" cy="98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7F611D-9CD0-3F83-D782-1E4479F287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724" y="5536617"/>
            <a:ext cx="4210992" cy="5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9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D60C9-A3DE-49F9-261C-11C34740E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FE29-614A-DEAE-6379-2458633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94686"/>
            <a:ext cx="11430000" cy="480131"/>
          </a:xfrm>
        </p:spPr>
        <p:txBody>
          <a:bodyPr/>
          <a:lstStyle/>
          <a:p>
            <a:r>
              <a:rPr lang="en-US" b="1" dirty="0"/>
              <a:t>Ongoing JACC efforts: facilities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FCEF7-5365-A658-5DE5-1A286A8A7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60" y="826477"/>
            <a:ext cx="11844525" cy="5908431"/>
          </a:xfrm>
        </p:spPr>
        <p:txBody>
          <a:bodyPr/>
          <a:lstStyle/>
          <a:p>
            <a:pPr marL="398463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98463" lvl="1" indent="0">
              <a:lnSpc>
                <a:spcPct val="70000"/>
              </a:lnSpc>
              <a:buNone/>
            </a:pPr>
            <a:endParaRPr lang="en-US" sz="140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50F963-92A0-CC42-939E-BD60C13F0181}"/>
              </a:ext>
            </a:extLst>
          </p:cNvPr>
          <p:cNvSpPr txBox="1">
            <a:spLocks/>
          </p:cNvSpPr>
          <p:nvPr/>
        </p:nvSpPr>
        <p:spPr bwMode="auto">
          <a:xfrm>
            <a:off x="231860" y="727255"/>
            <a:ext cx="12112540" cy="576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925" indent="-28892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Integrated Research Infrastructure: provide an </a:t>
            </a:r>
            <a:r>
              <a:rPr lang="en-US" sz="2000" b="1" dirty="0"/>
              <a:t>accessible</a:t>
            </a:r>
            <a:r>
              <a:rPr lang="en-US" sz="2000" dirty="0"/>
              <a:t> performance portable ecosystem</a:t>
            </a:r>
          </a:p>
          <a:p>
            <a:r>
              <a:rPr lang="en-US" sz="2000" dirty="0"/>
              <a:t>CPU only workflows -&gt; CPU/GPU on HPC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B50F5-4CAC-BB59-06B6-5DE1F5DC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5" y="1563155"/>
            <a:ext cx="6668367" cy="2437346"/>
          </a:xfrm>
          <a:prstGeom prst="rect">
            <a:avLst/>
          </a:prstGeo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3D920C45-2EDF-888E-CA2C-D588FE8D7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305" y="1563155"/>
            <a:ext cx="4248080" cy="1218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A93FEE-05BD-F28B-6B14-99736F097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34" y="4000501"/>
            <a:ext cx="4265221" cy="2392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D1E2FB-F354-C10C-A4DF-420018E5208C}"/>
              </a:ext>
            </a:extLst>
          </p:cNvPr>
          <p:cNvSpPr txBox="1"/>
          <p:nvPr/>
        </p:nvSpPr>
        <p:spPr>
          <a:xfrm>
            <a:off x="8023277" y="1158143"/>
            <a:ext cx="358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Accepted at SC24 XLOOP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C3D700-0555-509D-9F07-4B2B1C28E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527" y="4019233"/>
            <a:ext cx="2388720" cy="2437346"/>
          </a:xfrm>
          <a:prstGeom prst="rect">
            <a:avLst/>
          </a:prstGeom>
        </p:spPr>
      </p:pic>
      <p:pic>
        <p:nvPicPr>
          <p:cNvPr id="23" name="Picture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D106E3-7FA0-4FE9-79B3-DFC3C7FD0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305" y="2881050"/>
            <a:ext cx="4248080" cy="3049287"/>
          </a:xfrm>
          <a:prstGeom prst="rect">
            <a:avLst/>
          </a:prstGeom>
        </p:spPr>
      </p:pic>
      <p:pic>
        <p:nvPicPr>
          <p:cNvPr id="11" name="Picture 10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27B2D8A2-BCFA-AA09-FB4B-08CD7941F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6916" y="5930337"/>
            <a:ext cx="767948" cy="895940"/>
          </a:xfrm>
          <a:prstGeom prst="rect">
            <a:avLst/>
          </a:prstGeom>
        </p:spPr>
      </p:pic>
      <p:pic>
        <p:nvPicPr>
          <p:cNvPr id="13" name="Picture 12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9504F6A1-096A-BD32-4D1E-BE664C572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714" y="5930337"/>
            <a:ext cx="767948" cy="8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95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9514F-179C-C4D9-CA93-88535872F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7D95-FA56-B719-ECFF-E0B58462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82615-992B-C586-15FB-008DA99E7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279" y="754451"/>
            <a:ext cx="5507832" cy="5644563"/>
          </a:xfrm>
        </p:spPr>
        <p:txBody>
          <a:bodyPr wrap="square" anchor="t">
            <a:normAutofit/>
          </a:bodyPr>
          <a:lstStyle/>
          <a:p>
            <a:pPr marL="177796" indent="0">
              <a:buNone/>
            </a:pPr>
            <a:endParaRPr lang="en-US" dirty="0"/>
          </a:p>
          <a:p>
            <a:r>
              <a:rPr lang="en-US" dirty="0"/>
              <a:t>Julia’s </a:t>
            </a:r>
            <a:r>
              <a:rPr lang="en-US" b="1" dirty="0"/>
              <a:t>value proposition</a:t>
            </a:r>
            <a:r>
              <a:rPr lang="en-US" dirty="0"/>
              <a:t> for science: LLVM + Coordinated Ecosystem</a:t>
            </a:r>
          </a:p>
          <a:p>
            <a:endParaRPr lang="en-US" dirty="0"/>
          </a:p>
          <a:p>
            <a:r>
              <a:rPr lang="en-US" b="1" dirty="0"/>
              <a:t>Research</a:t>
            </a:r>
            <a:r>
              <a:rPr lang="en-US" dirty="0"/>
              <a:t>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b="1" dirty="0"/>
              <a:t>Community</a:t>
            </a:r>
            <a:r>
              <a:rPr lang="en-US" dirty="0"/>
              <a:t> efforts</a:t>
            </a:r>
          </a:p>
          <a:p>
            <a:endParaRPr lang="en-US" dirty="0"/>
          </a:p>
          <a:p>
            <a:r>
              <a:rPr lang="en-US" b="1" dirty="0" err="1"/>
              <a:t>JACC.jl</a:t>
            </a:r>
            <a:r>
              <a:rPr lang="en-US" dirty="0"/>
              <a:t> performance portability in Julia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Resources</a:t>
            </a:r>
          </a:p>
          <a:p>
            <a:endParaRPr lang="en-US" dirty="0"/>
          </a:p>
          <a:p>
            <a:r>
              <a:rPr lang="en-US" dirty="0"/>
              <a:t>Summary and </a:t>
            </a:r>
            <a:r>
              <a:rPr lang="en-US" dirty="0" err="1"/>
              <a:t>Acnowledgements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two-lang problem">
            <a:extLst>
              <a:ext uri="{FF2B5EF4-FFF2-40B4-BE49-F238E27FC236}">
                <a16:creationId xmlns:a16="http://schemas.microsoft.com/office/drawing/2014/main" id="{1F1F2398-327C-3EE9-4CB2-F038F10B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544" y="514385"/>
            <a:ext cx="5504688" cy="29312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7D060C4A-264E-4419-4F9B-1F4959A8221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600"/>
                </a:spcAft>
              </a:pPr>
              <a:t>42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01BB3-52E3-0CF2-C9D2-82A3F8FD40CD}"/>
              </a:ext>
            </a:extLst>
          </p:cNvPr>
          <p:cNvSpPr txBox="1"/>
          <p:nvPr/>
        </p:nvSpPr>
        <p:spPr>
          <a:xfrm>
            <a:off x="6885288" y="3429000"/>
            <a:ext cx="45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https://pde-on-gpu.vaw.ethz.ch/lecture7</a:t>
            </a:r>
            <a:endParaRPr lang="en-US" dirty="0"/>
          </a:p>
        </p:txBody>
      </p:sp>
      <p:pic>
        <p:nvPicPr>
          <p:cNvPr id="7" name="Picture 6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6C7AC517-355A-6F32-B1E8-3A32A7935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91" y="4384110"/>
            <a:ext cx="5382594" cy="2088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2C134B-40E6-8B33-A15A-2FB0698AD5B4}"/>
              </a:ext>
            </a:extLst>
          </p:cNvPr>
          <p:cNvSpPr txBox="1"/>
          <p:nvPr/>
        </p:nvSpPr>
        <p:spPr>
          <a:xfrm>
            <a:off x="6563639" y="6399014"/>
            <a:ext cx="611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https://scientificcoder.com/my-target-audience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6246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856-2527-D442-9C1D-D241E61E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started?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9F78A-2C23-1B4A-BA6A-81C6332F5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431" y="594033"/>
            <a:ext cx="11883213" cy="1343417"/>
          </a:xfrm>
        </p:spPr>
        <p:txBody>
          <a:bodyPr/>
          <a:lstStyle/>
          <a:p>
            <a:r>
              <a:rPr lang="en-US" dirty="0"/>
              <a:t>Pick a gentle tutorial: </a:t>
            </a:r>
            <a:r>
              <a:rPr lang="en-US" dirty="0">
                <a:hlinkClick r:id="rId3"/>
              </a:rPr>
              <a:t>https://techytok.com/from-zero-to-julia/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https://github.com/ornl-training/julia-basics</a:t>
            </a:r>
            <a:r>
              <a:rPr lang="en-US" dirty="0"/>
              <a:t>  (training by WF Godoy &amp; Philip Fackler) OLCF Tutorial: </a:t>
            </a:r>
            <a:r>
              <a:rPr lang="en-US" dirty="0">
                <a:hlinkClick r:id="rId5"/>
              </a:rPr>
              <a:t>https://juliaornl.github.io/TutorialJuliaHPC/applications/GrayScott/01-Solver.html</a:t>
            </a:r>
            <a:r>
              <a:rPr lang="en-US" dirty="0"/>
              <a:t> </a:t>
            </a:r>
          </a:p>
          <a:p>
            <a:r>
              <a:rPr lang="en-US" dirty="0"/>
              <a:t>Use VS Code as the official IDE + debugger</a:t>
            </a:r>
          </a:p>
          <a:p>
            <a:r>
              <a:rPr lang="en-US" dirty="0" err="1"/>
              <a:t>JuliaCon</a:t>
            </a:r>
            <a:r>
              <a:rPr lang="en-US" dirty="0"/>
              <a:t> talks are available on YouTube</a:t>
            </a:r>
          </a:p>
          <a:p>
            <a:r>
              <a:rPr lang="en-US" dirty="0">
                <a:hlinkClick r:id="rId6"/>
              </a:rPr>
              <a:t>https://discourse.julialang.org/</a:t>
            </a:r>
            <a:r>
              <a:rPr lang="en-US" dirty="0"/>
              <a:t>  </a:t>
            </a:r>
            <a:r>
              <a:rPr lang="en-US" dirty="0" err="1"/>
              <a:t>Stackoverflow</a:t>
            </a:r>
            <a:r>
              <a:rPr lang="en-US" dirty="0"/>
              <a:t> might be outdated, </a:t>
            </a:r>
            <a:r>
              <a:rPr lang="en-US" dirty="0">
                <a:hlinkClick r:id="rId7"/>
              </a:rPr>
              <a:t>https://julialang.slack.com/</a:t>
            </a:r>
            <a:r>
              <a:rPr lang="en-US" dirty="0"/>
              <a:t>  </a:t>
            </a:r>
          </a:p>
          <a:p>
            <a:r>
              <a:rPr lang="en-US" dirty="0"/>
              <a:t>Julia docs and standard library: </a:t>
            </a:r>
            <a:r>
              <a:rPr lang="en-US" dirty="0">
                <a:hlinkClick r:id="rId8"/>
              </a:rPr>
              <a:t>https://docs.julialang.org/en/v1/</a:t>
            </a:r>
            <a:r>
              <a:rPr lang="en-US" dirty="0"/>
              <a:t> </a:t>
            </a:r>
          </a:p>
          <a:p>
            <a:r>
              <a:rPr lang="en-US" dirty="0"/>
              <a:t>Learn: </a:t>
            </a:r>
            <a:r>
              <a:rPr lang="en-US" dirty="0" err="1"/>
              <a:t>Project.toml</a:t>
            </a:r>
            <a:r>
              <a:rPr lang="en-US" dirty="0"/>
              <a:t>, </a:t>
            </a:r>
            <a:r>
              <a:rPr lang="en-US" dirty="0" err="1"/>
              <a:t>Testing.jl</a:t>
            </a:r>
            <a:r>
              <a:rPr lang="en-US" dirty="0"/>
              <a:t> @</a:t>
            </a:r>
            <a:r>
              <a:rPr lang="en-US" dirty="0" err="1"/>
              <a:t>testset</a:t>
            </a:r>
            <a:r>
              <a:rPr lang="en-US" dirty="0"/>
              <a:t> @test,  </a:t>
            </a:r>
            <a:r>
              <a:rPr lang="en-US" dirty="0" err="1"/>
              <a:t>Pluto.jl</a:t>
            </a:r>
            <a:r>
              <a:rPr lang="en-US" dirty="0"/>
              <a:t> , </a:t>
            </a:r>
            <a:r>
              <a:rPr lang="en-US" dirty="0" err="1"/>
              <a:t>CUDA.jl</a:t>
            </a:r>
            <a:r>
              <a:rPr lang="en-US" dirty="0"/>
              <a:t>/</a:t>
            </a:r>
            <a:r>
              <a:rPr lang="en-US" dirty="0" err="1"/>
              <a:t>AMDGPU.jl</a:t>
            </a:r>
            <a:r>
              <a:rPr lang="en-US" dirty="0"/>
              <a:t> , </a:t>
            </a:r>
            <a:r>
              <a:rPr lang="en-US" dirty="0" err="1"/>
              <a:t>JACC.jl</a:t>
            </a:r>
            <a:r>
              <a:rPr lang="en-US" dirty="0"/>
              <a:t>, </a:t>
            </a:r>
            <a:r>
              <a:rPr lang="en-US" dirty="0" err="1"/>
              <a:t>KernelAbstractions.jl</a:t>
            </a:r>
            <a:r>
              <a:rPr lang="en-US" dirty="0"/>
              <a:t>, </a:t>
            </a:r>
            <a:r>
              <a:rPr lang="en-US" dirty="0" err="1"/>
              <a:t>LinearAlgebra.jl</a:t>
            </a:r>
            <a:r>
              <a:rPr lang="en-US" dirty="0"/>
              <a:t> , </a:t>
            </a:r>
            <a:r>
              <a:rPr lang="en-US" dirty="0" err="1"/>
              <a:t>Makie.jl</a:t>
            </a:r>
            <a:r>
              <a:rPr lang="en-US" dirty="0"/>
              <a:t> , </a:t>
            </a:r>
            <a:r>
              <a:rPr lang="en-US" dirty="0" err="1"/>
              <a:t>Plots.jl</a:t>
            </a:r>
            <a:r>
              <a:rPr lang="en-US" dirty="0"/>
              <a:t>  and </a:t>
            </a:r>
            <a:r>
              <a:rPr lang="en-US" dirty="0" err="1"/>
              <a:t>Flux.jl</a:t>
            </a:r>
            <a:r>
              <a:rPr lang="en-US" dirty="0"/>
              <a:t> (AI/ML), how to build a </a:t>
            </a:r>
            <a:r>
              <a:rPr lang="en-US" dirty="0" err="1"/>
              <a:t>sysimage</a:t>
            </a:r>
            <a:r>
              <a:rPr lang="en-US" dirty="0"/>
              <a:t> with </a:t>
            </a:r>
            <a:r>
              <a:rPr lang="en-US" dirty="0" err="1"/>
              <a:t>PackageCompiler.jl</a:t>
            </a:r>
            <a:endParaRPr lang="en-US" b="1" dirty="0"/>
          </a:p>
          <a:p>
            <a:r>
              <a:rPr lang="en-US" b="1" dirty="0"/>
              <a:t>Pick problems you care about! Let us know if you’re interested in a hackathon.</a:t>
            </a:r>
          </a:p>
          <a:p>
            <a:r>
              <a:rPr lang="en-US" dirty="0"/>
              <a:t>Patience and community reliance: learning a language is a big investment.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84CF3-52EC-4245-8330-C52BAA81C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43</a:t>
            </a:fld>
            <a:endParaRPr lang="en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B7DD17C-8D30-C53E-947E-D2A7CB145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7013" y="2287266"/>
            <a:ext cx="2687555" cy="1915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B19E8-6E07-2572-97BF-001DB1E33D60}"/>
              </a:ext>
            </a:extLst>
          </p:cNvPr>
          <p:cNvSpPr txBox="1"/>
          <p:nvPr/>
        </p:nvSpPr>
        <p:spPr>
          <a:xfrm>
            <a:off x="1556005" y="6410869"/>
            <a:ext cx="1160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https://williamfgc.github.io/programming/scientific-computing/2020/07/22/first-project-julia-language.html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6728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5419-7871-E154-D76D-982E15A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0026"/>
            <a:ext cx="11430000" cy="480131"/>
          </a:xfrm>
        </p:spPr>
        <p:txBody>
          <a:bodyPr/>
          <a:lstStyle/>
          <a:p>
            <a:r>
              <a:rPr lang="en-US" dirty="0"/>
              <a:t>GitHub Copilot (GPT/Codex), Large Language Models + Julia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5E8B3-5D3A-D622-8093-93BA92E7E437}"/>
              </a:ext>
            </a:extLst>
          </p:cNvPr>
          <p:cNvSpPr txBox="1"/>
          <p:nvPr/>
        </p:nvSpPr>
        <p:spPr>
          <a:xfrm>
            <a:off x="495300" y="887131"/>
            <a:ext cx="5156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Julia is a more targeted language (like Fortran)</a:t>
            </a:r>
          </a:p>
          <a:p>
            <a:endParaRPr lang="en-US" dirty="0"/>
          </a:p>
          <a:p>
            <a:r>
              <a:rPr lang="en-US" dirty="0"/>
              <a:t>Julia + LLMs are a powerful combination for </a:t>
            </a:r>
            <a:r>
              <a:rPr lang="en-US" dirty="0">
                <a:solidFill>
                  <a:srgbClr val="FF0000"/>
                </a:solidFill>
              </a:rPr>
              <a:t>productivity</a:t>
            </a:r>
          </a:p>
          <a:p>
            <a:endParaRPr lang="en-US" dirty="0"/>
          </a:p>
          <a:p>
            <a:r>
              <a:rPr lang="en-US" dirty="0"/>
              <a:t>GitHub Copilot on VS Code $100/year/account</a:t>
            </a:r>
          </a:p>
          <a:p>
            <a:endParaRPr lang="en-US" dirty="0"/>
          </a:p>
          <a:p>
            <a:r>
              <a:rPr lang="en-US" dirty="0"/>
              <a:t>Compared several languages + parallel programming models</a:t>
            </a:r>
          </a:p>
          <a:p>
            <a:endParaRPr lang="en-US" dirty="0"/>
          </a:p>
          <a:p>
            <a:r>
              <a:rPr lang="en-US" dirty="0"/>
              <a:t>C++, Fortran, Python, Julia. Fortran and Julia scored high!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D69AFD-95E5-E83A-C24C-210BFEB2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99" y="754451"/>
            <a:ext cx="6116967" cy="550955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D2A77E-A647-4EC5-36E5-E2CAB734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1" y="4308656"/>
            <a:ext cx="4044429" cy="1066639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6FE86A97-A8A5-9D02-8B13-5D7B6134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71" y="5433879"/>
            <a:ext cx="2202512" cy="114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12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8017" y="5975841"/>
            <a:ext cx="4099560" cy="867930"/>
          </a:xfrm>
        </p:spPr>
        <p:txBody>
          <a:bodyPr/>
          <a:lstStyle/>
          <a:p>
            <a:r>
              <a:rPr lang="en-US" dirty="0"/>
              <a:t>Thanks to the audience!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9A38F-BBBB-F74C-8694-A19C6DA8C65E}"/>
              </a:ext>
            </a:extLst>
          </p:cNvPr>
          <p:cNvSpPr txBox="1"/>
          <p:nvPr/>
        </p:nvSpPr>
        <p:spPr>
          <a:xfrm>
            <a:off x="625723" y="848303"/>
            <a:ext cx="1120377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Co-organizers: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Pedro Valero-Lara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Keita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Teranishi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Jeffrey S Vetter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Rafael Ferreira da Silva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Steven E. Hahn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Het Mankad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Corinna Thomas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Donna Wilkerson (retired)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DOE and External Collaborations: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Suzanne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Parete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-Koon (NCCS)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Helen He (NERSC)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Johannes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Blascke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(NERSC)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Mose Giordano (UCL, UK),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Kipton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Barros (ANL)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Workshop presenters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96B314-B338-E04B-BA6C-8B64130494BB}"/>
              </a:ext>
            </a:extLst>
          </p:cNvPr>
          <p:cNvSpPr txBox="1">
            <a:spLocks/>
          </p:cNvSpPr>
          <p:nvPr/>
        </p:nvSpPr>
        <p:spPr bwMode="auto">
          <a:xfrm>
            <a:off x="605435" y="298915"/>
            <a:ext cx="5062488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dirty="0"/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962E1-9C7C-9941-B4FC-9A879D127C58}"/>
              </a:ext>
            </a:extLst>
          </p:cNvPr>
          <p:cNvSpPr txBox="1"/>
          <p:nvPr/>
        </p:nvSpPr>
        <p:spPr>
          <a:xfrm>
            <a:off x="5667922" y="3039653"/>
            <a:ext cx="58106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Sponsors:</a:t>
            </a:r>
          </a:p>
          <a:p>
            <a:pPr algn="l"/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The CSMD ACSR Section</a:t>
            </a:r>
          </a:p>
          <a:p>
            <a:pPr algn="l"/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The 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  <a:hlinkClick r:id="rId3"/>
              </a:rPr>
              <a:t>ASCR Bluestone Project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</a:rPr>
              <a:t> and ECP PROTEAS-TUNE</a:t>
            </a:r>
          </a:p>
          <a:p>
            <a:pPr algn="l"/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CASS/NGSST PESO and S4PST projects</a:t>
            </a:r>
          </a:p>
          <a:p>
            <a:pPr algn="l"/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OLCF/NERSC</a:t>
            </a:r>
          </a:p>
          <a:p>
            <a:pPr algn="l"/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Julia Community</a:t>
            </a:r>
          </a:p>
          <a:p>
            <a:pPr algn="l"/>
            <a:endParaRPr lang="en-US" b="0" i="0" u="none" strike="noStrike" dirty="0">
              <a:solidFill>
                <a:srgbClr val="1E6BB8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0ABC15-EFB6-6E8D-CE6F-E156A9AE3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75" y="5112418"/>
            <a:ext cx="1463939" cy="13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084B7-1EA1-86D5-6C94-569A29F5E7AA}"/>
              </a:ext>
            </a:extLst>
          </p:cNvPr>
          <p:cNvSpPr txBox="1"/>
          <p:nvPr/>
        </p:nvSpPr>
        <p:spPr>
          <a:xfrm>
            <a:off x="5713475" y="254275"/>
            <a:ext cx="642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you are ready to explore Julia, there is a community</a:t>
            </a:r>
          </a:p>
          <a:p>
            <a:r>
              <a:rPr lang="en-US" dirty="0">
                <a:hlinkClick r:id="rId5"/>
              </a:rPr>
              <a:t>https://scientificcoder.com/my-target-audience</a:t>
            </a:r>
            <a:r>
              <a:rPr lang="en-US" dirty="0"/>
              <a:t> </a:t>
            </a:r>
          </a:p>
        </p:txBody>
      </p:sp>
      <p:pic>
        <p:nvPicPr>
          <p:cNvPr id="9" name="Picture 8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FE1546D-ACAD-D737-775A-DF53E0AF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00606"/>
            <a:ext cx="5382594" cy="1754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A84B9-8B03-7ADA-FDB8-E196601AB361}"/>
              </a:ext>
            </a:extLst>
          </p:cNvPr>
          <p:cNvSpPr txBox="1"/>
          <p:nvPr/>
        </p:nvSpPr>
        <p:spPr>
          <a:xfrm>
            <a:off x="512988" y="786579"/>
            <a:ext cx="5382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explore the value proposition of Julia for our needs: modern science language on top of LLVM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Q: What’s Julia’s place in the DOE?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Energy-efficiency?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LLMs+HPC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? HPC education?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5E342-270D-FA6B-DF1A-9AEA5ADFC3F8}"/>
              </a:ext>
            </a:extLst>
          </p:cNvPr>
          <p:cNvSpPr txBox="1"/>
          <p:nvPr/>
        </p:nvSpPr>
        <p:spPr>
          <a:xfrm>
            <a:off x="3173705" y="2568736"/>
            <a:ext cx="4875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Acknowledgements</a:t>
            </a:r>
          </a:p>
        </p:txBody>
      </p:sp>
      <p:pic>
        <p:nvPicPr>
          <p:cNvPr id="12" name="Picture 11" descr="A logo with a circular design&#10;&#10;Description automatically generated">
            <a:extLst>
              <a:ext uri="{FF2B5EF4-FFF2-40B4-BE49-F238E27FC236}">
                <a16:creationId xmlns:a16="http://schemas.microsoft.com/office/drawing/2014/main" id="{9B6C714C-500C-7E2D-7CAF-591ADA11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845" y="4775475"/>
            <a:ext cx="4099560" cy="8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xkcd: Standards : r/comics">
            <a:extLst>
              <a:ext uri="{FF2B5EF4-FFF2-40B4-BE49-F238E27FC236}">
                <a16:creationId xmlns:a16="http://schemas.microsoft.com/office/drawing/2014/main" id="{AA35E503-0354-A796-B5F0-AFBBF3EE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13" y="1558714"/>
            <a:ext cx="5630724" cy="340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2FEF827-3503-38BD-CD78-D1A12BA9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language?</a:t>
            </a:r>
          </a:p>
        </p:txBody>
      </p:sp>
      <p:sp>
        <p:nvSpPr>
          <p:cNvPr id="2" name="Arrow: Down 2">
            <a:extLst>
              <a:ext uri="{FF2B5EF4-FFF2-40B4-BE49-F238E27FC236}">
                <a16:creationId xmlns:a16="http://schemas.microsoft.com/office/drawing/2014/main" id="{31626F55-1D0C-6FE0-44DA-D74A592692B8}"/>
              </a:ext>
            </a:extLst>
          </p:cNvPr>
          <p:cNvSpPr/>
          <p:nvPr/>
        </p:nvSpPr>
        <p:spPr>
          <a:xfrm>
            <a:off x="8058160" y="747103"/>
            <a:ext cx="725672" cy="6009161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6" descr="What is GitHub? — Pythia Foundations">
            <a:extLst>
              <a:ext uri="{FF2B5EF4-FFF2-40B4-BE49-F238E27FC236}">
                <a16:creationId xmlns:a16="http://schemas.microsoft.com/office/drawing/2014/main" id="{17A0AC22-9877-7510-C3B2-F6739E574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365" y="3676066"/>
            <a:ext cx="682690" cy="384499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3D3334D-B584-9639-3598-3BF572064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04" y="4617486"/>
            <a:ext cx="563919" cy="39888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7443E86-F812-AE07-6A26-9FEBD4A04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056" y="4635662"/>
            <a:ext cx="370310" cy="378085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F0EE53C1-E04A-01B0-11C4-83C87814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170" y="2461191"/>
            <a:ext cx="699796" cy="413852"/>
          </a:xfrm>
          <a:prstGeom prst="rect">
            <a:avLst/>
          </a:prstGeom>
        </p:spPr>
      </p:pic>
      <p:pic>
        <p:nvPicPr>
          <p:cNvPr id="9" name="Picture 13" descr="Friday Fun: Commodore Coding Concepts">
            <a:extLst>
              <a:ext uri="{FF2B5EF4-FFF2-40B4-BE49-F238E27FC236}">
                <a16:creationId xmlns:a16="http://schemas.microsoft.com/office/drawing/2014/main" id="{304A5917-79AF-C857-9F01-FFCAA4B44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9928" y="515029"/>
            <a:ext cx="661503" cy="455062"/>
          </a:xfrm>
          <a:prstGeom prst="rect">
            <a:avLst/>
          </a:prstGeom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ED7D690E-0BFD-0531-A985-9D73C5AAD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487" y="4632649"/>
            <a:ext cx="721568" cy="384110"/>
          </a:xfrm>
          <a:prstGeom prst="rect">
            <a:avLst/>
          </a:prstGeom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30CAEBDF-4FCA-A3A4-0DBD-D6A05682D4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2304" y="5537244"/>
            <a:ext cx="729344" cy="379218"/>
          </a:xfrm>
          <a:prstGeom prst="rect">
            <a:avLst/>
          </a:prstGeom>
        </p:spPr>
      </p:pic>
      <p:pic>
        <p:nvPicPr>
          <p:cNvPr id="12" name="Picture 18" descr="Git | Jenkins plugin">
            <a:extLst>
              <a:ext uri="{FF2B5EF4-FFF2-40B4-BE49-F238E27FC236}">
                <a16:creationId xmlns:a16="http://schemas.microsoft.com/office/drawing/2014/main" id="{5C9F552E-CB18-D899-B206-171FBBC587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2548" y="2818622"/>
            <a:ext cx="721568" cy="295470"/>
          </a:xfrm>
          <a:prstGeom prst="rect">
            <a:avLst/>
          </a:prstGeom>
        </p:spPr>
      </p:pic>
      <p:pic>
        <p:nvPicPr>
          <p:cNvPr id="13" name="Picture 21">
            <a:extLst>
              <a:ext uri="{FF2B5EF4-FFF2-40B4-BE49-F238E27FC236}">
                <a16:creationId xmlns:a16="http://schemas.microsoft.com/office/drawing/2014/main" id="{D4935B4E-6057-151B-D746-B88C741424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8017" y="2019383"/>
            <a:ext cx="699796" cy="328515"/>
          </a:xfrm>
          <a:prstGeom prst="rect">
            <a:avLst/>
          </a:prstGeom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05F9DCEE-B924-8774-8819-F46CC25988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6689" y="4001246"/>
            <a:ext cx="511436" cy="346012"/>
          </a:xfrm>
          <a:prstGeom prst="rect">
            <a:avLst/>
          </a:prstGeom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CB58516A-5184-1BF3-896A-AD1E8FBF34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0225" y="1813928"/>
            <a:ext cx="471196" cy="485387"/>
          </a:xfrm>
          <a:prstGeom prst="rect">
            <a:avLst/>
          </a:prstGeom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36CBC4B7-72D8-38D6-0E98-31A32B3B1B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2549" y="1383147"/>
            <a:ext cx="682690" cy="227278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A44773CF-8DCE-4ED4-0D05-1847118879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9249" y="1433568"/>
            <a:ext cx="915956" cy="300254"/>
          </a:xfrm>
          <a:prstGeom prst="rect">
            <a:avLst/>
          </a:prstGeom>
        </p:spPr>
      </p:pic>
      <p:pic>
        <p:nvPicPr>
          <p:cNvPr id="18" name="Picture 28">
            <a:extLst>
              <a:ext uri="{FF2B5EF4-FFF2-40B4-BE49-F238E27FC236}">
                <a16:creationId xmlns:a16="http://schemas.microsoft.com/office/drawing/2014/main" id="{E0A3440C-ED52-11C2-2E33-CF5E3621E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2407" y="1071769"/>
            <a:ext cx="370309" cy="370309"/>
          </a:xfrm>
          <a:prstGeom prst="rect">
            <a:avLst/>
          </a:prstGeom>
        </p:spPr>
      </p:pic>
      <p:pic>
        <p:nvPicPr>
          <p:cNvPr id="19" name="Picture 33">
            <a:extLst>
              <a:ext uri="{FF2B5EF4-FFF2-40B4-BE49-F238E27FC236}">
                <a16:creationId xmlns:a16="http://schemas.microsoft.com/office/drawing/2014/main" id="{D6F7097B-D503-4982-39E8-C6BB9453E6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4954" y="110315"/>
            <a:ext cx="448064" cy="440289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75B162E4-9FD4-7A7E-5716-CA639FBFE9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44851" y="182335"/>
            <a:ext cx="545453" cy="591717"/>
          </a:xfrm>
          <a:prstGeom prst="rect">
            <a:avLst/>
          </a:prstGeom>
        </p:spPr>
      </p:pic>
      <p:pic>
        <p:nvPicPr>
          <p:cNvPr id="21" name="Picture 36">
            <a:extLst>
              <a:ext uri="{FF2B5EF4-FFF2-40B4-BE49-F238E27FC236}">
                <a16:creationId xmlns:a16="http://schemas.microsoft.com/office/drawing/2014/main" id="{6C36885F-4ECF-8C5A-A94F-FC178B28992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034" y="5581293"/>
            <a:ext cx="667139" cy="321907"/>
          </a:xfrm>
          <a:prstGeom prst="rect">
            <a:avLst/>
          </a:prstGeom>
        </p:spPr>
      </p:pic>
      <p:pic>
        <p:nvPicPr>
          <p:cNvPr id="22" name="Picture 37">
            <a:extLst>
              <a:ext uri="{FF2B5EF4-FFF2-40B4-BE49-F238E27FC236}">
                <a16:creationId xmlns:a16="http://schemas.microsoft.com/office/drawing/2014/main" id="{819260A5-1E00-8CD8-2948-DEFB0D7571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26978" y="3995056"/>
            <a:ext cx="721567" cy="345233"/>
          </a:xfrm>
          <a:prstGeom prst="rect">
            <a:avLst/>
          </a:prstGeom>
        </p:spPr>
      </p:pic>
      <p:pic>
        <p:nvPicPr>
          <p:cNvPr id="23" name="Picture 38">
            <a:extLst>
              <a:ext uri="{FF2B5EF4-FFF2-40B4-BE49-F238E27FC236}">
                <a16:creationId xmlns:a16="http://schemas.microsoft.com/office/drawing/2014/main" id="{9A9A9D12-5838-F8DA-B10B-DD87D877050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49019" y="3676261"/>
            <a:ext cx="721568" cy="384111"/>
          </a:xfrm>
          <a:prstGeom prst="rect">
            <a:avLst/>
          </a:prstGeom>
        </p:spPr>
      </p:pic>
      <p:pic>
        <p:nvPicPr>
          <p:cNvPr id="24" name="Picture 39">
            <a:extLst>
              <a:ext uri="{FF2B5EF4-FFF2-40B4-BE49-F238E27FC236}">
                <a16:creationId xmlns:a16="http://schemas.microsoft.com/office/drawing/2014/main" id="{85C2805C-27F8-BB8F-DFD7-47864CCCE9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78162" y="670373"/>
            <a:ext cx="636038" cy="377641"/>
          </a:xfrm>
          <a:prstGeom prst="rect">
            <a:avLst/>
          </a:prstGeom>
        </p:spPr>
      </p:pic>
      <p:pic>
        <p:nvPicPr>
          <p:cNvPr id="25" name="Picture 40">
            <a:extLst>
              <a:ext uri="{FF2B5EF4-FFF2-40B4-BE49-F238E27FC236}">
                <a16:creationId xmlns:a16="http://schemas.microsoft.com/office/drawing/2014/main" id="{E1DEE4B1-624E-5408-A1AA-DF19387E915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07670" y="1350800"/>
            <a:ext cx="345039" cy="299747"/>
          </a:xfrm>
          <a:prstGeom prst="rect">
            <a:avLst/>
          </a:prstGeom>
        </p:spPr>
      </p:pic>
      <p:pic>
        <p:nvPicPr>
          <p:cNvPr id="26" name="Picture 41">
            <a:extLst>
              <a:ext uri="{FF2B5EF4-FFF2-40B4-BE49-F238E27FC236}">
                <a16:creationId xmlns:a16="http://schemas.microsoft.com/office/drawing/2014/main" id="{BB7ACC17-8BFE-489C-7848-0BA4D1870B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10889" y="2598873"/>
            <a:ext cx="488303" cy="240810"/>
          </a:xfrm>
          <a:prstGeom prst="rect">
            <a:avLst/>
          </a:prstGeom>
        </p:spPr>
      </p:pic>
      <p:pic>
        <p:nvPicPr>
          <p:cNvPr id="27" name="Picture 42">
            <a:extLst>
              <a:ext uri="{FF2B5EF4-FFF2-40B4-BE49-F238E27FC236}">
                <a16:creationId xmlns:a16="http://schemas.microsoft.com/office/drawing/2014/main" id="{A03CEB36-C782-2862-7486-1A9C6305105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65955" y="4662196"/>
            <a:ext cx="552062" cy="363894"/>
          </a:xfrm>
          <a:prstGeom prst="rect">
            <a:avLst/>
          </a:prstGeom>
        </p:spPr>
      </p:pic>
      <p:pic>
        <p:nvPicPr>
          <p:cNvPr id="28" name="Picture 43">
            <a:extLst>
              <a:ext uri="{FF2B5EF4-FFF2-40B4-BE49-F238E27FC236}">
                <a16:creationId xmlns:a16="http://schemas.microsoft.com/office/drawing/2014/main" id="{DA0694D3-B5CA-493F-CBE3-CC5A5FB412D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974517" y="3453202"/>
            <a:ext cx="752670" cy="400475"/>
          </a:xfrm>
          <a:prstGeom prst="rect">
            <a:avLst/>
          </a:prstGeom>
        </p:spPr>
      </p:pic>
      <p:pic>
        <p:nvPicPr>
          <p:cNvPr id="29" name="Picture 44">
            <a:extLst>
              <a:ext uri="{FF2B5EF4-FFF2-40B4-BE49-F238E27FC236}">
                <a16:creationId xmlns:a16="http://schemas.microsoft.com/office/drawing/2014/main" id="{6ABC8439-78BA-FC1C-F60A-0059BE4E9D5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23770" y="1945335"/>
            <a:ext cx="424738" cy="323657"/>
          </a:xfrm>
          <a:prstGeom prst="rect">
            <a:avLst/>
          </a:prstGeom>
        </p:spPr>
      </p:pic>
      <p:pic>
        <p:nvPicPr>
          <p:cNvPr id="30" name="Picture 45">
            <a:extLst>
              <a:ext uri="{FF2B5EF4-FFF2-40B4-BE49-F238E27FC236}">
                <a16:creationId xmlns:a16="http://schemas.microsoft.com/office/drawing/2014/main" id="{F79CB838-803E-4CEB-00BB-0896A789E5E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028268" y="2537605"/>
            <a:ext cx="511629" cy="291618"/>
          </a:xfrm>
          <a:prstGeom prst="rect">
            <a:avLst/>
          </a:prstGeom>
        </p:spPr>
      </p:pic>
      <p:pic>
        <p:nvPicPr>
          <p:cNvPr id="31" name="Picture 46">
            <a:extLst>
              <a:ext uri="{FF2B5EF4-FFF2-40B4-BE49-F238E27FC236}">
                <a16:creationId xmlns:a16="http://schemas.microsoft.com/office/drawing/2014/main" id="{74FED994-20DF-DD8D-BD9B-99F2B827A1F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76453" y="2054066"/>
            <a:ext cx="552062" cy="382945"/>
          </a:xfrm>
          <a:prstGeom prst="rect">
            <a:avLst/>
          </a:prstGeom>
        </p:spPr>
      </p:pic>
      <p:pic>
        <p:nvPicPr>
          <p:cNvPr id="32" name="Picture 47">
            <a:extLst>
              <a:ext uri="{FF2B5EF4-FFF2-40B4-BE49-F238E27FC236}">
                <a16:creationId xmlns:a16="http://schemas.microsoft.com/office/drawing/2014/main" id="{7D7B560D-9151-111F-DDF5-789D55CD3B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96449" y="966163"/>
            <a:ext cx="551285" cy="332987"/>
          </a:xfrm>
          <a:prstGeom prst="rect">
            <a:avLst/>
          </a:prstGeom>
        </p:spPr>
      </p:pic>
      <p:pic>
        <p:nvPicPr>
          <p:cNvPr id="33" name="Picture 5">
            <a:extLst>
              <a:ext uri="{FF2B5EF4-FFF2-40B4-BE49-F238E27FC236}">
                <a16:creationId xmlns:a16="http://schemas.microsoft.com/office/drawing/2014/main" id="{BD68FF88-E7F6-9E5A-A941-DC8B24C0618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080998" y="4748132"/>
            <a:ext cx="566059" cy="192021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44485C17-4ECD-88BB-0F0F-85CBA6BD361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0365" y="3601988"/>
            <a:ext cx="511630" cy="29939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2E9DBE9D-42A3-C41B-AFE9-A2510F71F8EF}"/>
              </a:ext>
            </a:extLst>
          </p:cNvPr>
          <p:cNvSpPr/>
          <p:nvPr/>
        </p:nvSpPr>
        <p:spPr>
          <a:xfrm rot="-5400000">
            <a:off x="10143301" y="4659086"/>
            <a:ext cx="233202" cy="2819398"/>
          </a:xfrm>
          <a:prstGeom prst="leftBrace">
            <a:avLst/>
          </a:prstGeom>
          <a:solidFill>
            <a:schemeClr val="bg1"/>
          </a:solidFill>
          <a:ln w="28575">
            <a:solidFill>
              <a:srgbClr val="7030A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1B4180-DAC9-E1EA-E5E6-5F64215F24A2}"/>
              </a:ext>
            </a:extLst>
          </p:cNvPr>
          <p:cNvSpPr txBox="1"/>
          <p:nvPr/>
        </p:nvSpPr>
        <p:spPr>
          <a:xfrm>
            <a:off x="8938067" y="6212632"/>
            <a:ext cx="2480387" cy="590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  <a:latin typeface="+mn-lt"/>
                <a:cs typeface="Arial"/>
              </a:rPr>
              <a:t>Things I use today weren't always there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37" name="Connector: Curved 12">
            <a:extLst>
              <a:ext uri="{FF2B5EF4-FFF2-40B4-BE49-F238E27FC236}">
                <a16:creationId xmlns:a16="http://schemas.microsoft.com/office/drawing/2014/main" id="{D9A4C357-A6E3-AE15-5D22-0DA66E6BB20B}"/>
              </a:ext>
            </a:extLst>
          </p:cNvPr>
          <p:cNvCxnSpPr/>
          <p:nvPr/>
        </p:nvCxnSpPr>
        <p:spPr>
          <a:xfrm>
            <a:off x="7802453" y="3366406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13">
            <a:extLst>
              <a:ext uri="{FF2B5EF4-FFF2-40B4-BE49-F238E27FC236}">
                <a16:creationId xmlns:a16="http://schemas.microsoft.com/office/drawing/2014/main" id="{50A6CD80-97A9-D6C7-F53C-8519A5862D82}"/>
              </a:ext>
            </a:extLst>
          </p:cNvPr>
          <p:cNvCxnSpPr>
            <a:cxnSpLocks/>
          </p:cNvCxnSpPr>
          <p:nvPr/>
        </p:nvCxnSpPr>
        <p:spPr>
          <a:xfrm>
            <a:off x="7802453" y="2651059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14">
            <a:extLst>
              <a:ext uri="{FF2B5EF4-FFF2-40B4-BE49-F238E27FC236}">
                <a16:creationId xmlns:a16="http://schemas.microsoft.com/office/drawing/2014/main" id="{5073FFDF-8576-76EF-C5AC-5909AEF3AF82}"/>
              </a:ext>
            </a:extLst>
          </p:cNvPr>
          <p:cNvCxnSpPr>
            <a:cxnSpLocks/>
          </p:cNvCxnSpPr>
          <p:nvPr/>
        </p:nvCxnSpPr>
        <p:spPr>
          <a:xfrm>
            <a:off x="7802453" y="1717998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19">
            <a:extLst>
              <a:ext uri="{FF2B5EF4-FFF2-40B4-BE49-F238E27FC236}">
                <a16:creationId xmlns:a16="http://schemas.microsoft.com/office/drawing/2014/main" id="{BD917866-A971-5CFE-CF4A-007033C9B9A1}"/>
              </a:ext>
            </a:extLst>
          </p:cNvPr>
          <p:cNvCxnSpPr>
            <a:cxnSpLocks/>
          </p:cNvCxnSpPr>
          <p:nvPr/>
        </p:nvCxnSpPr>
        <p:spPr>
          <a:xfrm>
            <a:off x="7763575" y="924896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20">
            <a:extLst>
              <a:ext uri="{FF2B5EF4-FFF2-40B4-BE49-F238E27FC236}">
                <a16:creationId xmlns:a16="http://schemas.microsoft.com/office/drawing/2014/main" id="{D91E375E-8944-1871-160C-E944C5C8A0D6}"/>
              </a:ext>
            </a:extLst>
          </p:cNvPr>
          <p:cNvCxnSpPr>
            <a:cxnSpLocks/>
          </p:cNvCxnSpPr>
          <p:nvPr/>
        </p:nvCxnSpPr>
        <p:spPr>
          <a:xfrm>
            <a:off x="7748024" y="4493855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27">
            <a:extLst>
              <a:ext uri="{FF2B5EF4-FFF2-40B4-BE49-F238E27FC236}">
                <a16:creationId xmlns:a16="http://schemas.microsoft.com/office/drawing/2014/main" id="{27C6D53E-BAFA-5263-7F5C-937031EF0B3E}"/>
              </a:ext>
            </a:extLst>
          </p:cNvPr>
          <p:cNvCxnSpPr>
            <a:cxnSpLocks/>
          </p:cNvCxnSpPr>
          <p:nvPr/>
        </p:nvCxnSpPr>
        <p:spPr>
          <a:xfrm>
            <a:off x="7724697" y="5652406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9">
            <a:extLst>
              <a:ext uri="{FF2B5EF4-FFF2-40B4-BE49-F238E27FC236}">
                <a16:creationId xmlns:a16="http://schemas.microsoft.com/office/drawing/2014/main" id="{EC9BF32B-1848-7FBD-0212-ADB6B7F4FB6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779447" y="437107"/>
            <a:ext cx="418323" cy="229907"/>
          </a:xfrm>
          <a:prstGeom prst="rect">
            <a:avLst/>
          </a:prstGeom>
        </p:spPr>
      </p:pic>
      <p:pic>
        <p:nvPicPr>
          <p:cNvPr id="44" name="Picture 2" descr="upload.wikimedia.org/wikipedia/commons/thumb/0/04/...">
            <a:extLst>
              <a:ext uri="{FF2B5EF4-FFF2-40B4-BE49-F238E27FC236}">
                <a16:creationId xmlns:a16="http://schemas.microsoft.com/office/drawing/2014/main" id="{D2F81194-79C9-A307-5FEA-C38ABF47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577" y="5376407"/>
            <a:ext cx="612113" cy="61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44F001E-8E34-0AFF-5E53-986EBB942CE2}"/>
              </a:ext>
            </a:extLst>
          </p:cNvPr>
          <p:cNvSpPr txBox="1"/>
          <p:nvPr/>
        </p:nvSpPr>
        <p:spPr>
          <a:xfrm>
            <a:off x="6636048" y="1558715"/>
            <a:ext cx="115929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BSc 2002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21214F-F1F0-D697-2B21-B66E2F50EFA4}"/>
              </a:ext>
            </a:extLst>
          </p:cNvPr>
          <p:cNvSpPr txBox="1"/>
          <p:nvPr/>
        </p:nvSpPr>
        <p:spPr>
          <a:xfrm>
            <a:off x="6871121" y="769111"/>
            <a:ext cx="8643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80-90s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C9702B-E918-7C16-CBBF-B07A04555253}"/>
              </a:ext>
            </a:extLst>
          </p:cNvPr>
          <p:cNvSpPr txBox="1"/>
          <p:nvPr/>
        </p:nvSpPr>
        <p:spPr>
          <a:xfrm>
            <a:off x="6355443" y="2426364"/>
            <a:ext cx="181331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PhD 2009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NASA postdoc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5B9CD6-3830-42C8-0DB1-F83D151D869C}"/>
              </a:ext>
            </a:extLst>
          </p:cNvPr>
          <p:cNvSpPr txBox="1"/>
          <p:nvPr/>
        </p:nvSpPr>
        <p:spPr>
          <a:xfrm>
            <a:off x="6653589" y="3190636"/>
            <a:ext cx="12314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Intel 2012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220242-41BD-CE65-02CC-CD7ED472DA95}"/>
              </a:ext>
            </a:extLst>
          </p:cNvPr>
          <p:cNvSpPr txBox="1"/>
          <p:nvPr/>
        </p:nvSpPr>
        <p:spPr>
          <a:xfrm>
            <a:off x="6511322" y="4271561"/>
            <a:ext cx="157803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ORNL 2016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C79D6C-D903-5614-14B7-58A99BD2C4D8}"/>
              </a:ext>
            </a:extLst>
          </p:cNvPr>
          <p:cNvSpPr txBox="1"/>
          <p:nvPr/>
        </p:nvSpPr>
        <p:spPr>
          <a:xfrm>
            <a:off x="6784404" y="5436638"/>
            <a:ext cx="193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Today</a:t>
            </a:r>
            <a:endParaRPr lang="en-US" dirty="0"/>
          </a:p>
        </p:txBody>
      </p:sp>
      <p:pic>
        <p:nvPicPr>
          <p:cNvPr id="5122" name="Picture 2" descr="New Language Mojo Seeks End to AI ...">
            <a:extLst>
              <a:ext uri="{FF2B5EF4-FFF2-40B4-BE49-F238E27FC236}">
                <a16:creationId xmlns:a16="http://schemas.microsoft.com/office/drawing/2014/main" id="{EF6A56A1-EF7D-4D27-CB59-CF4D6494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083" y="5461837"/>
            <a:ext cx="571989" cy="50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5052C8A-BF7D-2A5D-4BBD-65051D5D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37" y="5410639"/>
            <a:ext cx="417432" cy="42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de llama">
            <a:extLst>
              <a:ext uri="{FF2B5EF4-FFF2-40B4-BE49-F238E27FC236}">
                <a16:creationId xmlns:a16="http://schemas.microsoft.com/office/drawing/2014/main" id="{53E47ED4-9382-F5E0-8059-9A6BA6C2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244" y="5076696"/>
            <a:ext cx="497787" cy="3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7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7601"/>
            <a:ext cx="11430000" cy="480131"/>
          </a:xfrm>
        </p:spPr>
        <p:txBody>
          <a:bodyPr/>
          <a:lstStyle/>
          <a:p>
            <a:r>
              <a:rPr lang="en-US" dirty="0"/>
              <a:t>Landscape of computing: The Tower of Babel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ACD705-B617-5242-9063-17AEBE0AED3B}"/>
              </a:ext>
            </a:extLst>
          </p:cNvPr>
          <p:cNvSpPr txBox="1"/>
          <p:nvPr/>
        </p:nvSpPr>
        <p:spPr>
          <a:xfrm>
            <a:off x="258394" y="769436"/>
            <a:ext cx="651818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Scientific software </a:t>
            </a:r>
            <a:r>
              <a:rPr lang="en-US" b="1" dirty="0">
                <a:cs typeface="Arial"/>
              </a:rPr>
              <a:t>is divided by</a:t>
            </a:r>
            <a:r>
              <a:rPr lang="en-US" dirty="0">
                <a:cs typeface="Arial"/>
              </a:rPr>
              <a:t>: </a:t>
            </a:r>
          </a:p>
          <a:p>
            <a:pPr marL="782955" lvl="1" indent="-325755">
              <a:buFont typeface="Courier New" panose="02070309020205020404" pitchFamily="49" charset="0"/>
              <a:buChar char="o"/>
            </a:pPr>
            <a:r>
              <a:rPr lang="en-US" b="1" dirty="0">
                <a:cs typeface="Arial"/>
              </a:rPr>
              <a:t>Performance languages</a:t>
            </a:r>
            <a:r>
              <a:rPr lang="en-US" dirty="0">
                <a:cs typeface="Arial"/>
              </a:rPr>
              <a:t>: C, C++, Fortran</a:t>
            </a:r>
          </a:p>
          <a:p>
            <a:pPr marL="782955" lvl="1" indent="-325755">
              <a:buFont typeface="Courier New" panose="02070309020205020404" pitchFamily="49" charset="0"/>
              <a:buChar char="o"/>
            </a:pPr>
            <a:r>
              <a:rPr lang="en-US" b="1" dirty="0">
                <a:cs typeface="Arial"/>
              </a:rPr>
              <a:t>High-level productivity languages: </a:t>
            </a:r>
            <a:r>
              <a:rPr lang="en-US" dirty="0">
                <a:cs typeface="Arial"/>
              </a:rPr>
              <a:t>Python, </a:t>
            </a:r>
            <a:r>
              <a:rPr lang="en-US" dirty="0" err="1">
                <a:cs typeface="Arial"/>
              </a:rPr>
              <a:t>Matlab</a:t>
            </a:r>
            <a:r>
              <a:rPr lang="en-US" dirty="0">
                <a:cs typeface="Arial"/>
              </a:rPr>
              <a:t>, R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Plethora of programming models for heterogeneous computing . Standard, vendor-specific, third party</a:t>
            </a:r>
          </a:p>
          <a:p>
            <a:endParaRPr lang="en-US" dirty="0">
              <a:ea typeface="+mn-lt"/>
              <a:cs typeface="+mn-lt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Major shift: vendor compiler convergence</a:t>
            </a:r>
            <a:r>
              <a:rPr lang="en-US" dirty="0">
                <a:cs typeface="Arial"/>
              </a:rPr>
              <a:t> around </a:t>
            </a:r>
            <a:r>
              <a:rPr lang="en-US" b="1" dirty="0">
                <a:cs typeface="Arial"/>
              </a:rPr>
              <a:t>LLVM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b="1" dirty="0">
                <a:cs typeface="Arial"/>
              </a:rPr>
              <a:t>Slowdown in Moore's Law </a:t>
            </a:r>
            <a:r>
              <a:rPr lang="en-US" dirty="0">
                <a:cs typeface="Arial"/>
              </a:rPr>
              <a:t>cadence puts more focus on massively parallel, vectorized computing: Arm CPUs, NVIDIA/AMD/Intel GPU, AI accelerators, TPUs, etc.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AI (industry) + traditional HPC requires powerful reproducible programming abstractions for computation, communication and data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cs typeface="Arial"/>
              </a:rPr>
              <a:t>Choosing a programming model is not always a technical decision</a:t>
            </a:r>
          </a:p>
          <a:p>
            <a:pPr marL="325755" indent="-325755"/>
            <a:endParaRPr lang="en-US" sz="1800" dirty="0">
              <a:cs typeface="Arial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B2C253B-DC99-6146-A683-815899ED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09" y="2939659"/>
            <a:ext cx="5513891" cy="34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3BCF421-7533-E043-934D-7B6C6AB2E1B6}"/>
              </a:ext>
            </a:extLst>
          </p:cNvPr>
          <p:cNvSpPr txBox="1"/>
          <p:nvPr/>
        </p:nvSpPr>
        <p:spPr>
          <a:xfrm>
            <a:off x="5781369" y="6503908"/>
            <a:ext cx="9136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https://www.nextplatform.com/2020/04/28/programming-in-the-parallel-universe/</a:t>
            </a:r>
            <a:r>
              <a:rPr lang="en-US" sz="1400" dirty="0"/>
              <a:t> </a:t>
            </a:r>
          </a:p>
        </p:txBody>
      </p:sp>
      <p:pic>
        <p:nvPicPr>
          <p:cNvPr id="1032" name="Picture 8" descr="upload.wikimedia.org/wikipedia/commons/thumb/1/...">
            <a:extLst>
              <a:ext uri="{FF2B5EF4-FFF2-40B4-BE49-F238E27FC236}">
                <a16:creationId xmlns:a16="http://schemas.microsoft.com/office/drawing/2014/main" id="{E513EF3B-921A-A848-9ADB-284D791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186" y="942926"/>
            <a:ext cx="1583813" cy="69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penMP - Wikipedia">
            <a:extLst>
              <a:ext uri="{FF2B5EF4-FFF2-40B4-BE49-F238E27FC236}">
                <a16:creationId xmlns:a16="http://schemas.microsoft.com/office/drawing/2014/main" id="{14DC5212-4C5A-CF40-83BC-F726AA811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186" y="1697645"/>
            <a:ext cx="1583814" cy="5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DA - Wikipedia">
            <a:extLst>
              <a:ext uri="{FF2B5EF4-FFF2-40B4-BE49-F238E27FC236}">
                <a16:creationId xmlns:a16="http://schemas.microsoft.com/office/drawing/2014/main" id="{B57F1D6E-737A-3D4D-877B-E800CF4A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87" y="867732"/>
            <a:ext cx="1224117" cy="74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neAPI Toolkits 2021.3 update available">
            <a:extLst>
              <a:ext uri="{FF2B5EF4-FFF2-40B4-BE49-F238E27FC236}">
                <a16:creationId xmlns:a16="http://schemas.microsoft.com/office/drawing/2014/main" id="{F996BA37-E5BF-2849-88E5-CA70A941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41" y="867732"/>
            <a:ext cx="1263264" cy="7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penACC Overview Course | NVIDIA Developer">
            <a:extLst>
              <a:ext uri="{FF2B5EF4-FFF2-40B4-BE49-F238E27FC236}">
                <a16:creationId xmlns:a16="http://schemas.microsoft.com/office/drawing/2014/main" id="{5B3DAA83-9EF2-5749-8FDD-B928B7BD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0" y="1721984"/>
            <a:ext cx="1513779" cy="40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OCm™ – Open Software Ecosystem for Accelerated Compute">
            <a:extLst>
              <a:ext uri="{FF2B5EF4-FFF2-40B4-BE49-F238E27FC236}">
                <a16:creationId xmlns:a16="http://schemas.microsoft.com/office/drawing/2014/main" id="{4BB4B87D-F4E6-864D-9C0F-5B8A37CE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12" y="2095994"/>
            <a:ext cx="994374" cy="49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okkos Online Class Series | Argonne Leadership Computing Facility">
            <a:extLst>
              <a:ext uri="{FF2B5EF4-FFF2-40B4-BE49-F238E27FC236}">
                <a16:creationId xmlns:a16="http://schemas.microsoft.com/office/drawing/2014/main" id="{1FBEF7DB-D8A5-BC42-8FDA-C12D16DD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74" y="2198401"/>
            <a:ext cx="994374" cy="55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9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7601"/>
            <a:ext cx="11430000" cy="480131"/>
          </a:xfrm>
        </p:spPr>
        <p:txBody>
          <a:bodyPr/>
          <a:lstStyle/>
          <a:p>
            <a:r>
              <a:rPr lang="en-US" dirty="0"/>
              <a:t>LLVM: a game changer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CADC6E-3F9E-0C47-B2F4-0BF81318601F}"/>
              </a:ext>
            </a:extLst>
          </p:cNvPr>
          <p:cNvSpPr txBox="1"/>
          <p:nvPr/>
        </p:nvSpPr>
        <p:spPr>
          <a:xfrm>
            <a:off x="4736892" y="163000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https://llvm.org/</a:t>
            </a:r>
            <a:r>
              <a:rPr lang="en-US" dirty="0"/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9C1DB4-0089-9645-933C-F5347F8C31A9}"/>
              </a:ext>
            </a:extLst>
          </p:cNvPr>
          <p:cNvSpPr txBox="1"/>
          <p:nvPr/>
        </p:nvSpPr>
        <p:spPr>
          <a:xfrm>
            <a:off x="7709083" y="215976"/>
            <a:ext cx="44829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Lattner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V.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Adve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"LLVM: a compilation framework for lifelong program analysis &amp; transformation," 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International Symposium on Code Generation and Optimization, 2004. CGO 2004.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2004, pp. 75-86,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hlinkClick r:id="rId4"/>
              </a:rPr>
              <a:t>https://doi.org/10.1109/CGO.2004.1281665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.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E210C-6B5F-AE44-B00B-72BCADF82693}"/>
              </a:ext>
            </a:extLst>
          </p:cNvPr>
          <p:cNvSpPr txBox="1"/>
          <p:nvPr/>
        </p:nvSpPr>
        <p:spPr>
          <a:xfrm>
            <a:off x="381000" y="541565"/>
            <a:ext cx="4366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http://www.aosabook.org/en/llvm.html</a:t>
            </a:r>
            <a:r>
              <a:rPr lang="en-US" dirty="0"/>
              <a:t>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9D24911-1424-CD44-B419-46ABC7A76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09" y="1235033"/>
            <a:ext cx="5646604" cy="36246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5FC7FA-413A-4D48-86BC-FC6465256157}"/>
              </a:ext>
            </a:extLst>
          </p:cNvPr>
          <p:cNvSpPr txBox="1"/>
          <p:nvPr/>
        </p:nvSpPr>
        <p:spPr>
          <a:xfrm>
            <a:off x="726109" y="5550738"/>
            <a:ext cx="10259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LLVM Typed Static Single Assignment (SSA) Intermediate Representation (IR) aka LLVM-IR: </a:t>
            </a:r>
            <a:r>
              <a:rPr lang="en-US" dirty="0">
                <a:hlinkClick r:id="rId7"/>
              </a:rPr>
              <a:t>https://patshaughnessy.net/2022/2/19/llvm-ir-the-esperanto-of-computer-languages</a:t>
            </a:r>
            <a:r>
              <a:rPr lang="en-US" dirty="0"/>
              <a:t>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839EF8-4C03-BA4F-AF2E-59F721E6DA73}"/>
              </a:ext>
            </a:extLst>
          </p:cNvPr>
          <p:cNvSpPr/>
          <p:nvPr/>
        </p:nvSpPr>
        <p:spPr>
          <a:xfrm>
            <a:off x="2844523" y="2677713"/>
            <a:ext cx="1469036" cy="866201"/>
          </a:xfrm>
          <a:prstGeom prst="ellipse">
            <a:avLst/>
          </a:prstGeom>
          <a:noFill/>
          <a:ln w="19050">
            <a:solidFill>
              <a:srgbClr val="C0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5ACF0E-856A-0C43-84BB-FB2CAA38D909}"/>
              </a:ext>
            </a:extLst>
          </p:cNvPr>
          <p:cNvCxnSpPr>
            <a:stCxn id="11" idx="3"/>
          </p:cNvCxnSpPr>
          <p:nvPr/>
        </p:nvCxnSpPr>
        <p:spPr>
          <a:xfrm flipH="1">
            <a:off x="1659467" y="3417062"/>
            <a:ext cx="1400191" cy="1982001"/>
          </a:xfrm>
          <a:prstGeom prst="line">
            <a:avLst/>
          </a:prstGeom>
          <a:ln w="28575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66DF0AE-51F0-394E-B153-5D0CF225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083" y="1838612"/>
            <a:ext cx="4076908" cy="17303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DD34B3-D38A-9545-8079-F6CC33E81F90}"/>
              </a:ext>
            </a:extLst>
          </p:cNvPr>
          <p:cNvSpPr txBox="1"/>
          <p:nvPr/>
        </p:nvSpPr>
        <p:spPr>
          <a:xfrm>
            <a:off x="4002374" y="6470612"/>
            <a:ext cx="842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%57 = call %"Array(Int32)"* @"*Array(Int32)@Array(T)::</a:t>
            </a:r>
            <a:r>
              <a:rPr lang="en-US" sz="1200" dirty="0" err="1"/>
              <a:t>unsafe_build:Array</a:t>
            </a:r>
            <a:r>
              <a:rPr lang="en-US" sz="1200" dirty="0"/>
              <a:t>(Int32)"(i32 610, i32 2), !</a:t>
            </a:r>
            <a:r>
              <a:rPr lang="en-US" sz="1200" dirty="0" err="1"/>
              <a:t>dbg</a:t>
            </a:r>
            <a:r>
              <a:rPr lang="en-US" sz="1200" dirty="0"/>
              <a:t> !89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2050" name="Picture 2" descr="LLVM - An Overview">
            <a:extLst>
              <a:ext uri="{FF2B5EF4-FFF2-40B4-BE49-F238E27FC236}">
                <a16:creationId xmlns:a16="http://schemas.microsoft.com/office/drawing/2014/main" id="{7687B657-BEAA-824F-9591-B70207D82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81" y="3429000"/>
            <a:ext cx="5472810" cy="221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2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62" y="65447"/>
            <a:ext cx="11832238" cy="480131"/>
          </a:xfrm>
        </p:spPr>
        <p:txBody>
          <a:bodyPr/>
          <a:lstStyle/>
          <a:p>
            <a:r>
              <a:rPr lang="en-US" dirty="0"/>
              <a:t>LLVM: Vendor and programming model adoption</a:t>
            </a:r>
          </a:p>
        </p:txBody>
      </p:sp>
      <p:pic>
        <p:nvPicPr>
          <p:cNvPr id="1032" name="Picture 8" descr="upload.wikimedia.org/wikipedia/commons/thumb/1/...">
            <a:extLst>
              <a:ext uri="{FF2B5EF4-FFF2-40B4-BE49-F238E27FC236}">
                <a16:creationId xmlns:a16="http://schemas.microsoft.com/office/drawing/2014/main" id="{E513EF3B-921A-A848-9ADB-284D791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106" y="850313"/>
            <a:ext cx="1408125" cy="61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penMP - Wikipedia">
            <a:extLst>
              <a:ext uri="{FF2B5EF4-FFF2-40B4-BE49-F238E27FC236}">
                <a16:creationId xmlns:a16="http://schemas.microsoft.com/office/drawing/2014/main" id="{14DC5212-4C5A-CF40-83BC-F726AA811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57" y="2707196"/>
            <a:ext cx="1583814" cy="5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DA - Wikipedia">
            <a:extLst>
              <a:ext uri="{FF2B5EF4-FFF2-40B4-BE49-F238E27FC236}">
                <a16:creationId xmlns:a16="http://schemas.microsoft.com/office/drawing/2014/main" id="{B57F1D6E-737A-3D4D-877B-E800CF4A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506" y="3351711"/>
            <a:ext cx="1224117" cy="74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neAPI Toolkits 2021.3 update available">
            <a:extLst>
              <a:ext uri="{FF2B5EF4-FFF2-40B4-BE49-F238E27FC236}">
                <a16:creationId xmlns:a16="http://schemas.microsoft.com/office/drawing/2014/main" id="{F996BA37-E5BF-2849-88E5-CA70A941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63" y="867091"/>
            <a:ext cx="1070128" cy="60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penACC Overview Course | NVIDIA Developer">
            <a:extLst>
              <a:ext uri="{FF2B5EF4-FFF2-40B4-BE49-F238E27FC236}">
                <a16:creationId xmlns:a16="http://schemas.microsoft.com/office/drawing/2014/main" id="{5B3DAA83-9EF2-5749-8FDD-B928B7BD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57" y="1666280"/>
            <a:ext cx="1513779" cy="40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OCm™ – Open Software Ecosystem for Accelerated Compute">
            <a:extLst>
              <a:ext uri="{FF2B5EF4-FFF2-40B4-BE49-F238E27FC236}">
                <a16:creationId xmlns:a16="http://schemas.microsoft.com/office/drawing/2014/main" id="{4BB4B87D-F4E6-864D-9C0F-5B8A37CE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627" y="5959219"/>
            <a:ext cx="875996" cy="45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055312-3AA3-2F4F-BF80-98EE412B1E2F}"/>
              </a:ext>
            </a:extLst>
          </p:cNvPr>
          <p:cNvSpPr txBox="1"/>
          <p:nvPr/>
        </p:nvSpPr>
        <p:spPr>
          <a:xfrm>
            <a:off x="457616" y="837433"/>
            <a:ext cx="663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Intel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8EB47-48E1-B84C-931E-344975F20E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6335" y="634698"/>
            <a:ext cx="5029416" cy="109786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B11AF6-9F7F-574E-8A94-6A4EB1096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6335" y="1931023"/>
            <a:ext cx="4743773" cy="8107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08048C-1FD8-BD4E-B614-762E02C7D139}"/>
              </a:ext>
            </a:extLst>
          </p:cNvPr>
          <p:cNvSpPr txBox="1"/>
          <p:nvPr/>
        </p:nvSpPr>
        <p:spPr>
          <a:xfrm>
            <a:off x="457615" y="2032321"/>
            <a:ext cx="98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ARM</a:t>
            </a:r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BD22B2-226D-4342-9E3F-3FD5E8BA9B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1846" y="4065222"/>
            <a:ext cx="5213753" cy="639812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8E6FE51-4B09-0845-8ABE-4BA951E869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1846" y="3224618"/>
            <a:ext cx="3588153" cy="8683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3053EA-829C-ED4E-8269-B308085D21F3}"/>
              </a:ext>
            </a:extLst>
          </p:cNvPr>
          <p:cNvSpPr txBox="1"/>
          <p:nvPr/>
        </p:nvSpPr>
        <p:spPr>
          <a:xfrm>
            <a:off x="363508" y="3658788"/>
            <a:ext cx="98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5"/>
              </a:rPr>
              <a:t>NVIDIA</a:t>
            </a:r>
            <a:endParaRPr lang="en-US" dirty="0"/>
          </a:p>
        </p:txBody>
      </p:sp>
      <p:pic>
        <p:nvPicPr>
          <p:cNvPr id="1026" name="Picture 2" descr="Corporate Logo Guidelines – Arm®">
            <a:extLst>
              <a:ext uri="{FF2B5EF4-FFF2-40B4-BE49-F238E27FC236}">
                <a16:creationId xmlns:a16="http://schemas.microsoft.com/office/drawing/2014/main" id="{3933C836-8909-784C-9C9B-39320721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52" y="1941949"/>
            <a:ext cx="1224117" cy="70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2AF9A0-830A-1F49-980D-DE4FBB7E4C6A}"/>
              </a:ext>
            </a:extLst>
          </p:cNvPr>
          <p:cNvSpPr txBox="1"/>
          <p:nvPr/>
        </p:nvSpPr>
        <p:spPr>
          <a:xfrm>
            <a:off x="457616" y="4981163"/>
            <a:ext cx="98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Apple</a:t>
            </a: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752887C-3F0B-D14C-940A-4FA95B72D3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46336" y="4941787"/>
            <a:ext cx="5259264" cy="60385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FE85665-0E78-5A40-B022-1842851AD38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1846" y="5737911"/>
            <a:ext cx="5213753" cy="7882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AE7E2A-7AC3-4940-8BD9-F9F9B20117A1}"/>
              </a:ext>
            </a:extLst>
          </p:cNvPr>
          <p:cNvSpPr txBox="1"/>
          <p:nvPr/>
        </p:nvSpPr>
        <p:spPr>
          <a:xfrm>
            <a:off x="457615" y="5934206"/>
            <a:ext cx="98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0"/>
              </a:rPr>
              <a:t>AMD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6E27CF-8327-0E49-9681-41F37FF63292}"/>
              </a:ext>
            </a:extLst>
          </p:cNvPr>
          <p:cNvSpPr txBox="1"/>
          <p:nvPr/>
        </p:nvSpPr>
        <p:spPr>
          <a:xfrm>
            <a:off x="8598340" y="2137581"/>
            <a:ext cx="5734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1"/>
              </a:rPr>
              <a:t>https://csmd.ornl.gov/project/clacc</a:t>
            </a:r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FD942-DBCD-064A-BFF9-8FA862B79CCE}"/>
              </a:ext>
            </a:extLst>
          </p:cNvPr>
          <p:cNvSpPr txBox="1"/>
          <p:nvPr/>
        </p:nvSpPr>
        <p:spPr>
          <a:xfrm>
            <a:off x="9577202" y="3136076"/>
            <a:ext cx="7165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2"/>
              </a:rPr>
              <a:t>https://openmp.llvm.org</a:t>
            </a:r>
            <a:endParaRPr lang="en-US" dirty="0"/>
          </a:p>
        </p:txBody>
      </p:sp>
      <p:pic>
        <p:nvPicPr>
          <p:cNvPr id="7" name="Picture 2" descr="LLVM Enjoyed Record Growth In 2021, Many Exciting Compiler Advancements -  Phoronix">
            <a:extLst>
              <a:ext uri="{FF2B5EF4-FFF2-40B4-BE49-F238E27FC236}">
                <a16:creationId xmlns:a16="http://schemas.microsoft.com/office/drawing/2014/main" id="{593AEE60-A0F5-E845-891A-909A70201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637" y="4378447"/>
            <a:ext cx="4326390" cy="203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0BBD0-17BC-4048-A913-5539FFEC27BC}"/>
              </a:ext>
            </a:extLst>
          </p:cNvPr>
          <p:cNvSpPr txBox="1"/>
          <p:nvPr/>
        </p:nvSpPr>
        <p:spPr>
          <a:xfrm>
            <a:off x="9339722" y="3829107"/>
            <a:ext cx="18870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  <a:hlinkClick r:id="rId24"/>
              </a:rPr>
              <a:t>LLVM Commits </a:t>
            </a:r>
            <a:endParaRPr lang="en-US" dirty="0">
              <a:latin typeface="+mn-lt"/>
            </a:endParaRPr>
          </a:p>
        </p:txBody>
      </p:sp>
      <p:pic>
        <p:nvPicPr>
          <p:cNvPr id="1028" name="Picture 4" descr="LLVM - Wikipedia">
            <a:extLst>
              <a:ext uri="{FF2B5EF4-FFF2-40B4-BE49-F238E27FC236}">
                <a16:creationId xmlns:a16="http://schemas.microsoft.com/office/drawing/2014/main" id="{458AC8F1-1F9B-D24B-B964-94456E289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821" y="65447"/>
            <a:ext cx="992859" cy="62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5AD7B9-0AD0-004D-AD46-9DBD3CFFFB59}"/>
              </a:ext>
            </a:extLst>
          </p:cNvPr>
          <p:cNvSpPr txBox="1"/>
          <p:nvPr/>
        </p:nvSpPr>
        <p:spPr>
          <a:xfrm>
            <a:off x="8739265" y="1056109"/>
            <a:ext cx="3001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6"/>
              </a:rPr>
              <a:t>https://www.ornl.gov/project/proteas-tune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840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5813"/>
            <a:ext cx="11430000" cy="867930"/>
          </a:xfrm>
        </p:spPr>
        <p:txBody>
          <a:bodyPr/>
          <a:lstStyle/>
          <a:p>
            <a:r>
              <a:rPr lang="en-US" dirty="0"/>
              <a:t>Rethink how we do Computing</a:t>
            </a:r>
            <a:br>
              <a:rPr lang="en-US" dirty="0">
                <a:cs typeface="Arial"/>
              </a:rPr>
            </a:br>
            <a:endParaRPr lang="en-US" dirty="0"/>
          </a:p>
        </p:txBody>
      </p:sp>
      <p:pic>
        <p:nvPicPr>
          <p:cNvPr id="1026" name="Picture 2" descr="Crusher node architecture diagram">
            <a:extLst>
              <a:ext uri="{FF2B5EF4-FFF2-40B4-BE49-F238E27FC236}">
                <a16:creationId xmlns:a16="http://schemas.microsoft.com/office/drawing/2014/main" id="{4A3852D4-D0E0-194F-BB4B-BB1FD6E9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909" y="3236101"/>
            <a:ext cx="3112781" cy="200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CACD705-B617-5242-9063-17AEBE0AED3B}"/>
              </a:ext>
            </a:extLst>
          </p:cNvPr>
          <p:cNvSpPr txBox="1"/>
          <p:nvPr/>
        </p:nvSpPr>
        <p:spPr>
          <a:xfrm>
            <a:off x="248620" y="1622748"/>
            <a:ext cx="5626088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endParaRPr lang="en-US" sz="15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500" dirty="0">
                <a:cs typeface="Arial"/>
              </a:rPr>
              <a:t>Programming productivity is always a challenge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500" dirty="0">
                <a:cs typeface="Arial"/>
              </a:rPr>
              <a:t>Barrier to entry from idea to portable performance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500" dirty="0">
                <a:cs typeface="Arial"/>
              </a:rPr>
              <a:t>Integrate AI (industry)+HPC (government)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500" dirty="0">
                <a:cs typeface="Arial"/>
              </a:rPr>
              <a:t>How to leverage legacy codes?</a:t>
            </a:r>
          </a:p>
          <a:p>
            <a:pPr marL="325755" indent="-325755"/>
            <a:endParaRPr lang="en-US" sz="1800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C08AC-FC8C-C342-AD11-86FB83BBD59E}"/>
              </a:ext>
            </a:extLst>
          </p:cNvPr>
          <p:cNvSpPr txBox="1"/>
          <p:nvPr/>
        </p:nvSpPr>
        <p:spPr>
          <a:xfrm>
            <a:off x="5059503" y="799600"/>
            <a:ext cx="3746292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2060"/>
                </a:solidFill>
                <a:cs typeface="Arial"/>
              </a:rPr>
              <a:t>“Can a machine </a:t>
            </a:r>
            <a:r>
              <a:rPr lang="en-US" sz="1800" b="1" i="1" dirty="0">
                <a:solidFill>
                  <a:srgbClr val="002060"/>
                </a:solidFill>
                <a:cs typeface="Arial"/>
              </a:rPr>
              <a:t>translate</a:t>
            </a:r>
            <a:r>
              <a:rPr lang="en-US" sz="1800" i="1" dirty="0">
                <a:solidFill>
                  <a:srgbClr val="002060"/>
                </a:solidFill>
                <a:cs typeface="Arial"/>
              </a:rPr>
              <a:t> a sufficiently rich mathematical language into a sufficiently economical program at a sufficiently </a:t>
            </a:r>
            <a:r>
              <a:rPr lang="en-US" sz="1800" b="1" i="1" dirty="0">
                <a:solidFill>
                  <a:srgbClr val="002060"/>
                </a:solidFill>
                <a:cs typeface="Arial"/>
              </a:rPr>
              <a:t>low cost</a:t>
            </a:r>
            <a:r>
              <a:rPr lang="en-US" sz="1800" i="1" dirty="0">
                <a:solidFill>
                  <a:srgbClr val="002060"/>
                </a:solidFill>
                <a:cs typeface="Arial"/>
              </a:rPr>
              <a:t> to make the whole affair feasible?”--------------------------- Backus on Fortran (1980)</a:t>
            </a:r>
          </a:p>
        </p:txBody>
      </p:sp>
      <p:pic>
        <p:nvPicPr>
          <p:cNvPr id="2054" name="Picture 6" descr="The anticipated schedule for ORNL's Frontier supercomputer">
            <a:extLst>
              <a:ext uri="{FF2B5EF4-FFF2-40B4-BE49-F238E27FC236}">
                <a16:creationId xmlns:a16="http://schemas.microsoft.com/office/drawing/2014/main" id="{837CF8A5-24C9-4645-B6F8-F1334F0C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48" y="3285367"/>
            <a:ext cx="3443358" cy="21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35F52-6826-3341-AC91-3C822F16040A}"/>
              </a:ext>
            </a:extLst>
          </p:cNvPr>
          <p:cNvSpPr txBox="1"/>
          <p:nvPr/>
        </p:nvSpPr>
        <p:spPr>
          <a:xfrm>
            <a:off x="240807" y="699418"/>
            <a:ext cx="51078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500" dirty="0">
                <a:cs typeface="Arial"/>
              </a:rPr>
              <a:t>Scientific programming is </a:t>
            </a:r>
            <a:r>
              <a:rPr lang="en-US" sz="1500" b="1" dirty="0">
                <a:cs typeface="Arial"/>
              </a:rPr>
              <a:t>HARD</a:t>
            </a:r>
            <a:r>
              <a:rPr lang="en-US" sz="1500" dirty="0">
                <a:cs typeface="Arial"/>
              </a:rPr>
              <a:t> (specially on our Leadership Computing Facilities, LCFs)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500" dirty="0">
                <a:cs typeface="Arial"/>
              </a:rPr>
              <a:t>Software is our “specialized science equipment” for science that needs to be </a:t>
            </a:r>
            <a:r>
              <a:rPr lang="en-US" sz="1500" b="1" dirty="0">
                <a:cs typeface="Arial"/>
              </a:rPr>
              <a:t>stewarded</a:t>
            </a:r>
            <a:r>
              <a:rPr lang="en-US" sz="1500" dirty="0">
                <a:cs typeface="Arial"/>
              </a:rPr>
              <a:t> and </a:t>
            </a:r>
            <a:r>
              <a:rPr lang="en-US" sz="1500" b="1" dirty="0">
                <a:cs typeface="Arial"/>
              </a:rPr>
              <a:t>advanced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B54833C-2149-EF42-A570-33CE83D6FB29}"/>
              </a:ext>
            </a:extLst>
          </p:cNvPr>
          <p:cNvSpPr/>
          <p:nvPr/>
        </p:nvSpPr>
        <p:spPr>
          <a:xfrm>
            <a:off x="3668315" y="3681745"/>
            <a:ext cx="548291" cy="351613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5FD2FAF-F833-AE4C-A138-E878CC3CD181}"/>
              </a:ext>
            </a:extLst>
          </p:cNvPr>
          <p:cNvSpPr/>
          <p:nvPr/>
        </p:nvSpPr>
        <p:spPr>
          <a:xfrm rot="10800000">
            <a:off x="3667048" y="4314128"/>
            <a:ext cx="602719" cy="413817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60D540-BAA4-7D4F-364F-A7C52814D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515" y="3026697"/>
            <a:ext cx="2419350" cy="2419350"/>
          </a:xfrm>
          <a:prstGeom prst="rect">
            <a:avLst/>
          </a:prstGeom>
        </p:spPr>
      </p:pic>
      <p:sp>
        <p:nvSpPr>
          <p:cNvPr id="5" name="Left Arrow 2">
            <a:extLst>
              <a:ext uri="{FF2B5EF4-FFF2-40B4-BE49-F238E27FC236}">
                <a16:creationId xmlns:a16="http://schemas.microsoft.com/office/drawing/2014/main" id="{5D20A602-E8C8-48DC-D49E-FF0C9AAE65AB}"/>
              </a:ext>
            </a:extLst>
          </p:cNvPr>
          <p:cNvSpPr/>
          <p:nvPr/>
        </p:nvSpPr>
        <p:spPr>
          <a:xfrm>
            <a:off x="6786294" y="3728398"/>
            <a:ext cx="548291" cy="351613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Left Arrow 9">
            <a:extLst>
              <a:ext uri="{FF2B5EF4-FFF2-40B4-BE49-F238E27FC236}">
                <a16:creationId xmlns:a16="http://schemas.microsoft.com/office/drawing/2014/main" id="{C3AA162B-DAC8-7DA9-B5F5-062BF824FB6D}"/>
              </a:ext>
            </a:extLst>
          </p:cNvPr>
          <p:cNvSpPr/>
          <p:nvPr/>
        </p:nvSpPr>
        <p:spPr>
          <a:xfrm rot="10800000">
            <a:off x="6785027" y="4360781"/>
            <a:ext cx="602719" cy="413817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7D380B8-5439-019D-DD76-A92963BA4070}"/>
              </a:ext>
            </a:extLst>
          </p:cNvPr>
          <p:cNvSpPr txBox="1"/>
          <p:nvPr/>
        </p:nvSpPr>
        <p:spPr>
          <a:xfrm>
            <a:off x="604834" y="5313343"/>
            <a:ext cx="114394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i="1" dirty="0">
                <a:solidFill>
                  <a:srgbClr val="002060"/>
                </a:solidFill>
                <a:latin typeface="Roboto" panose="020F0502020204030204" pitchFamily="34" charset="0"/>
              </a:rPr>
              <a:t>Key question: “</a:t>
            </a:r>
            <a:r>
              <a:rPr lang="en-US" i="1" dirty="0">
                <a:solidFill>
                  <a:srgbClr val="002060"/>
                </a:solidFill>
              </a:rPr>
              <a:t>What novel approaches to software design and implementation can be developed to provide performance portability for applications across radically diverse computing architectures?” </a:t>
            </a:r>
            <a:r>
              <a:rPr lang="en-US" sz="1400" dirty="0"/>
              <a:t>from </a:t>
            </a:r>
            <a:r>
              <a:rPr lang="en-US" sz="1400" dirty="0">
                <a:solidFill>
                  <a:srgbClr val="000000"/>
                </a:solidFill>
                <a:latin typeface="Roboto" panose="020F0502020204030204" pitchFamily="34" charset="0"/>
              </a:rPr>
              <a:t>Reimagining Codesign for Advanced Scientific Computing: Unlocking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Transformational Opportunities for Future Computing Systems for Science. DOE Report </a:t>
            </a:r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  <a:hlinkClick r:id="rId6"/>
              </a:rPr>
              <a:t>https://doi.org/10.2172/1822198</a:t>
            </a:r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endParaRPr lang="en-US" sz="1400" b="0" i="0" dirty="0">
              <a:solidFill>
                <a:srgbClr val="000000"/>
              </a:solidFill>
              <a:effectLst/>
              <a:latin typeface="Roboto" panose="020F0502020204030204" pitchFamily="34" charset="0"/>
            </a:endParaRPr>
          </a:p>
          <a:p>
            <a:pPr algn="l"/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1" name="Picture 10" descr="A close-up of a calendar&#10;&#10;Description automatically generated">
            <a:extLst>
              <a:ext uri="{FF2B5EF4-FFF2-40B4-BE49-F238E27FC236}">
                <a16:creationId xmlns:a16="http://schemas.microsoft.com/office/drawing/2014/main" id="{3E89E21C-B45A-3CDD-ACFC-2D6EEC6CD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5137" y="163209"/>
            <a:ext cx="2755105" cy="766522"/>
          </a:xfrm>
          <a:prstGeom prst="rect">
            <a:avLst/>
          </a:prstGeom>
        </p:spPr>
      </p:pic>
      <p:pic>
        <p:nvPicPr>
          <p:cNvPr id="13" name="Picture 12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750F16B-EF72-D7BE-30FB-BEDA8353D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7625" y="1060224"/>
            <a:ext cx="2935931" cy="816502"/>
          </a:xfrm>
          <a:prstGeom prst="rect">
            <a:avLst/>
          </a:prstGeom>
        </p:spPr>
      </p:pic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3781DA71-2078-228E-39C3-16F24E816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7626" y="1973720"/>
            <a:ext cx="2826640" cy="111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0676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8AD0646-39C6-487C-915F-8C8A57C354C6}" vid="{083F806D-9D65-4694-B58F-63788067AEF1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6B0504-AE38-4B68-B5E7-89AA94502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 DEW 16x9 template</Template>
  <TotalTime>26518</TotalTime>
  <Words>3824</Words>
  <Application>Microsoft Macintosh PowerPoint</Application>
  <PresentationFormat>Widescreen</PresentationFormat>
  <Paragraphs>564</Paragraphs>
  <Slides>45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Andale Mono</vt:lpstr>
      <vt:lpstr>Arial</vt:lpstr>
      <vt:lpstr>Arial Black</vt:lpstr>
      <vt:lpstr>Calibri</vt:lpstr>
      <vt:lpstr>Century Gothic</vt:lpstr>
      <vt:lpstr>Courier New</vt:lpstr>
      <vt:lpstr>Open Sans</vt:lpstr>
      <vt:lpstr>Roboto</vt:lpstr>
      <vt:lpstr>Wingdings</vt:lpstr>
      <vt:lpstr>ORNL</vt:lpstr>
      <vt:lpstr>Leveraging the value proposition of the LLVM-based Julia language for DOE computing mission</vt:lpstr>
      <vt:lpstr>Immediate “scientific” access to LLVM</vt:lpstr>
      <vt:lpstr>Contents</vt:lpstr>
      <vt:lpstr>Contents</vt:lpstr>
      <vt:lpstr>Yet another language?</vt:lpstr>
      <vt:lpstr>Landscape of computing: The Tower of Babel</vt:lpstr>
      <vt:lpstr>LLVM: a game changer</vt:lpstr>
      <vt:lpstr>LLVM: Vendor and programming model adoption</vt:lpstr>
      <vt:lpstr>Rethink how we do Computing </vt:lpstr>
      <vt:lpstr>Julia's value proposition for science</vt:lpstr>
      <vt:lpstr>Julia Brief Walkthrough</vt:lpstr>
      <vt:lpstr>Julia Brief Walkthrough</vt:lpstr>
      <vt:lpstr>When Python is not enough…and it’s a fragmented world</vt:lpstr>
      <vt:lpstr>In a Nutshell…Why Julia??</vt:lpstr>
      <vt:lpstr>Why NOT Julia??</vt:lpstr>
      <vt:lpstr>Contents</vt:lpstr>
      <vt:lpstr>Gray-Scott app: https://github.com/JuliaORNL/GrayScott.jl  </vt:lpstr>
      <vt:lpstr>Frontier on-node scalability using AMDGPU.jl</vt:lpstr>
      <vt:lpstr>Frontier on-node scalability using AMDGPU.jl</vt:lpstr>
      <vt:lpstr>Frontier on-node scalability using AMDGPU.jl for several GPUs</vt:lpstr>
      <vt:lpstr>GrayScott.jl Weak Scaling on Frontier</vt:lpstr>
      <vt:lpstr>GrayScott.jl Parallel I/O Weak Scaling on Frontier file system</vt:lpstr>
      <vt:lpstr>Data analysis on JupyterHub at OLCF</vt:lpstr>
      <vt:lpstr>PowerPoint Presentation</vt:lpstr>
      <vt:lpstr>ChatHPC: upcoming ASCR AI4S Durban and Prod AI-Ass HPC SW Projects</vt:lpstr>
      <vt:lpstr>Code/Kernel Generation (CUDA)</vt:lpstr>
      <vt:lpstr>Automatic Parallelization</vt:lpstr>
      <vt:lpstr>Contents</vt:lpstr>
      <vt:lpstr>Julia Community Efforts</vt:lpstr>
      <vt:lpstr>Community Efforts in HPC: more frameworks written in Julia</vt:lpstr>
      <vt:lpstr>First Julia for ORNL Science Workshop 2022</vt:lpstr>
      <vt:lpstr>Second Julia for ORNL Science Workshop 2024</vt:lpstr>
      <vt:lpstr>Second Julia for ORNL Science Workshop 2024</vt:lpstr>
      <vt:lpstr>Contents</vt:lpstr>
      <vt:lpstr>JACC.jl (Julia ACCelerated), What is that??</vt:lpstr>
      <vt:lpstr>JACC model, How to use it??</vt:lpstr>
      <vt:lpstr>How is JACC implemented??</vt:lpstr>
      <vt:lpstr>OK, but this is HPC, What about performance??</vt:lpstr>
      <vt:lpstr>Ongoing efforts??</vt:lpstr>
      <vt:lpstr>Ongoing JACC efforts</vt:lpstr>
      <vt:lpstr>Ongoing JACC efforts: facilities</vt:lpstr>
      <vt:lpstr>Contents</vt:lpstr>
      <vt:lpstr>Where to get started?</vt:lpstr>
      <vt:lpstr>GitHub Copilot (GPT/Codex), Large Language Models + Julia</vt:lpstr>
      <vt:lpstr>Thanks to the audience!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Panel Discussion  CCSD Directorate Advisory Committee</dc:title>
  <dc:subject/>
  <dc:creator>Womble, David</dc:creator>
  <cp:keywords/>
  <dc:description/>
  <cp:lastModifiedBy>Godoy, William</cp:lastModifiedBy>
  <cp:revision>132</cp:revision>
  <dcterms:created xsi:type="dcterms:W3CDTF">2021-05-27T15:16:46Z</dcterms:created>
  <dcterms:modified xsi:type="dcterms:W3CDTF">2024-09-18T15:52:06Z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